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2" r:id="rId3"/>
    <p:sldId id="313" r:id="rId4"/>
    <p:sldId id="317" r:id="rId5"/>
    <p:sldId id="318" r:id="rId6"/>
    <p:sldId id="319" r:id="rId7"/>
    <p:sldId id="320" r:id="rId8"/>
    <p:sldId id="321" r:id="rId9"/>
    <p:sldId id="322" r:id="rId10"/>
    <p:sldId id="314" r:id="rId11"/>
    <p:sldId id="362" r:id="rId12"/>
    <p:sldId id="315" r:id="rId13"/>
    <p:sldId id="390" r:id="rId14"/>
    <p:sldId id="398" r:id="rId15"/>
    <p:sldId id="387" r:id="rId16"/>
    <p:sldId id="388" r:id="rId17"/>
    <p:sldId id="389" r:id="rId18"/>
    <p:sldId id="263" r:id="rId19"/>
    <p:sldId id="287" r:id="rId20"/>
    <p:sldId id="264" r:id="rId21"/>
    <p:sldId id="366" r:id="rId22"/>
    <p:sldId id="368" r:id="rId23"/>
    <p:sldId id="369" r:id="rId24"/>
    <p:sldId id="374" r:id="rId25"/>
    <p:sldId id="375" r:id="rId26"/>
    <p:sldId id="376" r:id="rId27"/>
    <p:sldId id="377" r:id="rId28"/>
    <p:sldId id="378" r:id="rId29"/>
    <p:sldId id="379" r:id="rId30"/>
    <p:sldId id="380" r:id="rId31"/>
    <p:sldId id="381" r:id="rId32"/>
    <p:sldId id="393" r:id="rId33"/>
    <p:sldId id="394" r:id="rId34"/>
    <p:sldId id="395" r:id="rId35"/>
    <p:sldId id="396" r:id="rId36"/>
    <p:sldId id="397" r:id="rId37"/>
    <p:sldId id="382"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3484892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87158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7CB5CF-5517-44CE-B120-70DCACA4DBA9}"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0428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190463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CB5CF-5517-44CE-B120-70DCACA4DBA9}"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2584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stili del testo dello schema</a:t>
            </a:r>
          </a:p>
        </p:txBody>
      </p:sp>
      <p:sp>
        <p:nvSpPr>
          <p:cNvPr id="5" name="Date Placeholder 4"/>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2909644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788360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262951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27174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22912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173499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109067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1509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59156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50881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A1B3DF7E-381E-4E10-AED4-FFB7D669E483}" type="datetimeFigureOut">
              <a:rPr lang="it-IT" smtClean="0"/>
              <a:pPr/>
              <a:t>08/11/2018</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7CB5CF-5517-44CE-B120-70DCACA4DBA9}" type="slidenum">
              <a:rPr lang="it-IT" smtClean="0"/>
              <a:pPr/>
              <a:t>‹N›</a:t>
            </a:fld>
            <a:endParaRPr lang="it-IT"/>
          </a:p>
        </p:txBody>
      </p:sp>
    </p:spTree>
    <p:extLst>
      <p:ext uri="{BB962C8B-B14F-4D97-AF65-F5344CB8AC3E}">
        <p14:creationId xmlns:p14="http://schemas.microsoft.com/office/powerpoint/2010/main" val="147365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1B3DF7E-381E-4E10-AED4-FFB7D669E483}" type="datetimeFigureOut">
              <a:rPr lang="it-IT" smtClean="0"/>
              <a:pPr/>
              <a:t>08/11/2018</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7CB5CF-5517-44CE-B120-70DCACA4DBA9}" type="slidenum">
              <a:rPr lang="it-IT" smtClean="0"/>
              <a:pPr/>
              <a:t>‹N›</a:t>
            </a:fld>
            <a:endParaRPr lang="it-IT"/>
          </a:p>
        </p:txBody>
      </p:sp>
    </p:spTree>
    <p:extLst>
      <p:ext uri="{BB962C8B-B14F-4D97-AF65-F5344CB8AC3E}">
        <p14:creationId xmlns:p14="http://schemas.microsoft.com/office/powerpoint/2010/main" val="327813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cstate="print"/>
          <a:srcRect/>
          <a:stretch>
            <a:fillRect/>
          </a:stretch>
        </p:blipFill>
        <p:spPr bwMode="auto">
          <a:xfrm>
            <a:off x="3821374" y="1210235"/>
            <a:ext cx="4804012" cy="2877671"/>
          </a:xfrm>
          <a:prstGeom prst="ellipse">
            <a:avLst/>
          </a:prstGeom>
          <a:ln>
            <a:noFill/>
          </a:ln>
          <a:effectLst>
            <a:softEdge rad="112500"/>
          </a:effectLst>
        </p:spPr>
      </p:pic>
      <p:sp>
        <p:nvSpPr>
          <p:cNvPr id="2" name="Titolo 1"/>
          <p:cNvSpPr>
            <a:spLocks noGrp="1"/>
          </p:cNvSpPr>
          <p:nvPr>
            <p:ph type="ctrTitle"/>
          </p:nvPr>
        </p:nvSpPr>
        <p:spPr>
          <a:xfrm>
            <a:off x="1900878" y="3576919"/>
            <a:ext cx="9986322" cy="2030506"/>
          </a:xfrm>
        </p:spPr>
        <p:txBody>
          <a:bodyPr>
            <a:normAutofit fontScale="90000"/>
          </a:bodyPr>
          <a:lstStyle/>
          <a:p>
            <a:pPr algn="just"/>
            <a:br>
              <a:rPr lang="it-IT" dirty="0"/>
            </a:br>
            <a:br>
              <a:rPr lang="it-IT" dirty="0"/>
            </a:br>
            <a:r>
              <a:rPr lang="it-IT" sz="5300" b="1" dirty="0">
                <a:solidFill>
                  <a:srgbClr val="C00000"/>
                </a:solidFill>
              </a:rPr>
              <a:t>I contenuti della Legge 112/16 e del Decreto attuativo 23/11/16</a:t>
            </a:r>
            <a:endParaRPr lang="it-IT" sz="5300" b="1" dirty="0">
              <a:solidFill>
                <a:srgbClr val="C00000"/>
              </a:solidFill>
              <a:latin typeface="Calibri" pitchFamily="34" charset="0"/>
            </a:endParaRPr>
          </a:p>
        </p:txBody>
      </p:sp>
      <p:sp>
        <p:nvSpPr>
          <p:cNvPr id="3" name="Sottotitolo 2"/>
          <p:cNvSpPr>
            <a:spLocks noGrp="1"/>
          </p:cNvSpPr>
          <p:nvPr>
            <p:ph type="subTitle" idx="1"/>
          </p:nvPr>
        </p:nvSpPr>
        <p:spPr>
          <a:xfrm>
            <a:off x="1838587" y="5212440"/>
            <a:ext cx="9806566" cy="1256599"/>
          </a:xfrm>
        </p:spPr>
        <p:txBody>
          <a:bodyPr>
            <a:normAutofit/>
          </a:bodyPr>
          <a:lstStyle/>
          <a:p>
            <a:pPr algn="ctr"/>
            <a:endParaRPr lang="it-IT" sz="2400" b="1" dirty="0"/>
          </a:p>
        </p:txBody>
      </p:sp>
      <p:sp>
        <p:nvSpPr>
          <p:cNvPr id="38916"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38918" name="Rectangle 6"/>
          <p:cNvSpPr>
            <a:spLocks noChangeArrowheads="1"/>
          </p:cNvSpPr>
          <p:nvPr/>
        </p:nvSpPr>
        <p:spPr bwMode="auto">
          <a:xfrm>
            <a:off x="-539750" y="16383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800" b="0" i="1" u="none" strike="noStrike" cap="none" normalizeH="0" baseline="0">
              <a:ln>
                <a:noFill/>
              </a:ln>
              <a:solidFill>
                <a:srgbClr val="0000FF"/>
              </a:solidFill>
              <a:effectLst/>
              <a:latin typeface="Verdan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800" b="0" i="1" u="none" strike="noStrike" cap="none" normalizeH="0" baseline="0">
                <a:ln>
                  <a:noFill/>
                </a:ln>
                <a:solidFill>
                  <a:srgbClr val="0000FF"/>
                </a:solidFill>
                <a:effectLst/>
                <a:latin typeface="Verdana" pitchFamily="34" charset="0"/>
                <a:ea typeface="Times New Roman" pitchFamily="18" charset="0"/>
                <a:cs typeface="Arial" pitchFamily="34" charset="0"/>
              </a:rPr>
              <a:t>         </a:t>
            </a:r>
            <a:r>
              <a:rPr kumimoji="0" lang="it-IT"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it-IT" sz="1800" b="0" i="0" u="none" strike="noStrike" cap="none" normalizeH="0" baseline="0">
              <a:ln>
                <a:noFill/>
              </a:ln>
              <a:solidFill>
                <a:schemeClr val="tx1"/>
              </a:solidFill>
              <a:effectLst/>
              <a:latin typeface="Arial" pitchFamily="34" charset="0"/>
              <a:cs typeface="Arial" pitchFamily="34" charset="0"/>
            </a:endParaRPr>
          </a:p>
        </p:txBody>
      </p:sp>
      <p:pic>
        <p:nvPicPr>
          <p:cNvPr id="38919" name="Picture 7" descr="60anffas_condensato"/>
          <p:cNvPicPr>
            <a:picLocks noChangeAspect="1" noChangeArrowheads="1"/>
          </p:cNvPicPr>
          <p:nvPr/>
        </p:nvPicPr>
        <p:blipFill>
          <a:blip r:embed="rId3" cstate="print"/>
          <a:srcRect/>
          <a:stretch>
            <a:fillRect/>
          </a:stretch>
        </p:blipFill>
        <p:spPr bwMode="auto">
          <a:xfrm>
            <a:off x="0" y="0"/>
            <a:ext cx="3980329" cy="1250576"/>
          </a:xfrm>
          <a:prstGeom prst="rect">
            <a:avLst/>
          </a:prstGeom>
          <a:noFill/>
          <a:ln w="9525">
            <a:noFill/>
            <a:miter lim="800000"/>
            <a:headEnd/>
            <a:tailEnd/>
          </a:ln>
        </p:spPr>
      </p:pic>
      <p:pic>
        <p:nvPicPr>
          <p:cNvPr id="9" name="Immagin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0482" y="0"/>
            <a:ext cx="2008443" cy="1342473"/>
          </a:xfrm>
          <a:prstGeom prst="rect">
            <a:avLst/>
          </a:prstGeom>
        </p:spPr>
      </p:pic>
      <p:pic>
        <p:nvPicPr>
          <p:cNvPr id="1026" name="Picture 2" descr="60°_logo anffasapprovato copia"/>
          <p:cNvPicPr>
            <a:picLocks noChangeAspect="1" noChangeArrowheads="1"/>
          </p:cNvPicPr>
          <p:nvPr/>
        </p:nvPicPr>
        <p:blipFill>
          <a:blip r:embed="rId5" cstate="print">
            <a:clrChange>
              <a:clrFrom>
                <a:srgbClr val="FFFFFE"/>
              </a:clrFrom>
              <a:clrTo>
                <a:srgbClr val="FFFFFE">
                  <a:alpha val="0"/>
                </a:srgbClr>
              </a:clrTo>
            </a:clrChange>
          </a:blip>
          <a:srcRect/>
          <a:stretch>
            <a:fillRect/>
          </a:stretch>
        </p:blipFill>
        <p:spPr bwMode="auto">
          <a:xfrm>
            <a:off x="10416428" y="881903"/>
            <a:ext cx="217488" cy="217488"/>
          </a:xfrm>
          <a:prstGeom prst="rect">
            <a:avLst/>
          </a:prstGeom>
          <a:noFill/>
          <a:ln w="9525">
            <a:noFill/>
            <a:miter lim="800000"/>
            <a:headEnd/>
            <a:tailEnd/>
          </a:ln>
        </p:spPr>
      </p:pic>
      <p:sp>
        <p:nvSpPr>
          <p:cNvPr id="11" name="Rettangolo 10"/>
          <p:cNvSpPr/>
          <p:nvPr/>
        </p:nvSpPr>
        <p:spPr>
          <a:xfrm>
            <a:off x="159026" y="6144434"/>
            <a:ext cx="12032973" cy="738664"/>
          </a:xfrm>
          <a:prstGeom prst="rect">
            <a:avLst/>
          </a:prstGeom>
          <a:noFill/>
        </p:spPr>
        <p:txBody>
          <a:bodyPr wrap="square">
            <a:spAutoFit/>
          </a:bodyPr>
          <a:lstStyle/>
          <a:p>
            <a:pPr algn="just"/>
            <a:r>
              <a:rPr lang="it-IT" sz="1400" dirty="0"/>
              <a:t>E’ vietata la riproduzione del presente documento. Nessuna parte di esso può essere riprodotta o diffusa, né in forma gratuita né     a pagamento, mediante fotocopie, microfilm o qualsiasi altro mezzo, senza il consenso scritto di Anffas Onlus Nazionale e del Consorzio La Rosa Blu, alle quali spettano i diritti previsti dalla Legge 22 aprile 1941 n.633 e successivi aggiornamenti.</a:t>
            </a:r>
          </a:p>
        </p:txBody>
      </p:sp>
      <p:pic>
        <p:nvPicPr>
          <p:cNvPr id="12" name="Picture 2" descr="logo consorzio copia_"/>
          <p:cNvPicPr>
            <a:picLocks noChangeAspect="1" noChangeArrowheads="1"/>
          </p:cNvPicPr>
          <p:nvPr/>
        </p:nvPicPr>
        <p:blipFill>
          <a:blip r:embed="rId6" cstate="print"/>
          <a:srcRect/>
          <a:stretch>
            <a:fillRect/>
          </a:stretch>
        </p:blipFill>
        <p:spPr bwMode="auto">
          <a:xfrm>
            <a:off x="5204012" y="288412"/>
            <a:ext cx="2259107" cy="720117"/>
          </a:xfrm>
          <a:prstGeom prst="rect">
            <a:avLst/>
          </a:prstGeom>
          <a:noFill/>
          <a:ln w="9525">
            <a:noFill/>
            <a:miter lim="800000"/>
            <a:headEnd/>
            <a:tailEnd/>
          </a:ln>
        </p:spPr>
      </p:pic>
    </p:spTree>
    <p:extLst>
      <p:ext uri="{BB962C8B-B14F-4D97-AF65-F5344CB8AC3E}">
        <p14:creationId xmlns:p14="http://schemas.microsoft.com/office/powerpoint/2010/main" val="57854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371600" y="1593273"/>
            <a:ext cx="10389030" cy="4414019"/>
          </a:xfrm>
        </p:spPr>
        <p:txBody>
          <a:bodyPr>
            <a:noAutofit/>
          </a:bodyPr>
          <a:lstStyle/>
          <a:p>
            <a:pPr marL="1254125" indent="-1144588" algn="just">
              <a:buNone/>
            </a:pPr>
            <a:r>
              <a:rPr lang="it-IT" sz="2000" dirty="0">
                <a:solidFill>
                  <a:srgbClr val="C00000"/>
                </a:solidFill>
              </a:rPr>
              <a:t>Artt. 1-4</a:t>
            </a:r>
            <a:r>
              <a:rPr lang="it-IT" sz="2000" dirty="0">
                <a:solidFill>
                  <a:srgbClr val="FF0000"/>
                </a:solidFill>
              </a:rPr>
              <a:t>: </a:t>
            </a:r>
            <a:r>
              <a:rPr lang="it-IT" sz="2000" dirty="0">
                <a:solidFill>
                  <a:schemeClr val="tx1"/>
                </a:solidFill>
              </a:rPr>
              <a:t>individuazione di misure dirette a supportare il percorso di vita delle </a:t>
            </a:r>
            <a:r>
              <a:rPr lang="it-IT" sz="2000" dirty="0" err="1">
                <a:solidFill>
                  <a:schemeClr val="tx1"/>
                </a:solidFill>
              </a:rPr>
              <a:t>pcd</a:t>
            </a:r>
            <a:r>
              <a:rPr lang="it-IT" sz="2000" dirty="0">
                <a:solidFill>
                  <a:schemeClr val="tx1"/>
                </a:solidFill>
              </a:rPr>
              <a:t> nel “durante noi, dopo di noi”, anche in vista del venir meno del sostegno familiare. Tali misure sono finanziate da un Fondo Nazionale</a:t>
            </a:r>
          </a:p>
          <a:p>
            <a:pPr marL="1254125" indent="-1144588" algn="just">
              <a:buNone/>
            </a:pPr>
            <a:r>
              <a:rPr lang="it-IT" sz="2000" dirty="0">
                <a:solidFill>
                  <a:schemeClr val="tx1"/>
                </a:solidFill>
              </a:rPr>
              <a:t>               </a:t>
            </a:r>
            <a:r>
              <a:rPr lang="it-IT" sz="2000" b="1" u="sng" dirty="0">
                <a:solidFill>
                  <a:schemeClr val="tx1"/>
                </a:solidFill>
              </a:rPr>
              <a:t>Beneficiari</a:t>
            </a:r>
            <a:r>
              <a:rPr lang="it-IT" sz="2000" dirty="0">
                <a:solidFill>
                  <a:schemeClr val="tx1"/>
                </a:solidFill>
              </a:rPr>
              <a:t>: persone con disabilità grave (art. 3 c.3 Legge n. 104/1992), non determinata dal naturale invecchiamento o da patologie connesse alla senilità, prive di sostegno  familiare in quanto mancanti di entrambi i genitori o perché gli stessi non sono in grado di fornire l’adeguato sostegno familiare, attraverso la progressiva presa in carico della persona interessata già durante l’esistenza in vita dei genitori. </a:t>
            </a:r>
          </a:p>
          <a:p>
            <a:pPr marL="1254125" indent="-1144588" algn="just">
              <a:buNone/>
            </a:pPr>
            <a:r>
              <a:rPr lang="it-IT" sz="2000" dirty="0">
                <a:solidFill>
                  <a:srgbClr val="C00000"/>
                </a:solidFill>
              </a:rPr>
              <a:t>Artt. 5-6: </a:t>
            </a:r>
            <a:r>
              <a:rPr lang="it-IT" sz="2000" dirty="0">
                <a:solidFill>
                  <a:schemeClr val="tx1"/>
                </a:solidFill>
              </a:rPr>
              <a:t>agevolazioni fiscali per polizze assicurative ed agevolazioni fiscali e tributarie per trust, vincoli di destinazione ex art. 2645 </a:t>
            </a:r>
            <a:r>
              <a:rPr lang="it-IT" sz="2000" dirty="0" err="1">
                <a:solidFill>
                  <a:schemeClr val="tx1"/>
                </a:solidFill>
              </a:rPr>
              <a:t>ter</a:t>
            </a:r>
            <a:r>
              <a:rPr lang="it-IT" sz="2000" dirty="0">
                <a:solidFill>
                  <a:schemeClr val="tx1"/>
                </a:solidFill>
              </a:rPr>
              <a:t> c.c. e fondi speciali composti di beni sottoposti a vincoli di destinazione e disciplinati con contratto di affidamento fiduciario</a:t>
            </a:r>
          </a:p>
          <a:p>
            <a:pPr marL="1254125" indent="-1144588" algn="just">
              <a:buNone/>
            </a:pPr>
            <a:r>
              <a:rPr lang="it-IT" sz="2000" b="1" dirty="0">
                <a:solidFill>
                  <a:srgbClr val="002060"/>
                </a:solidFill>
              </a:rPr>
              <a:t>                </a:t>
            </a:r>
            <a:r>
              <a:rPr lang="it-IT" sz="2000" b="1" u="sng" dirty="0">
                <a:solidFill>
                  <a:schemeClr val="tx1"/>
                </a:solidFill>
              </a:rPr>
              <a:t>Beneficiari</a:t>
            </a:r>
            <a:r>
              <a:rPr lang="it-IT" sz="2000" u="sng" dirty="0">
                <a:solidFill>
                  <a:schemeClr val="tx1"/>
                </a:solidFill>
              </a:rPr>
              <a:t>:</a:t>
            </a:r>
            <a:r>
              <a:rPr lang="it-IT" sz="2000" dirty="0">
                <a:solidFill>
                  <a:schemeClr val="tx1"/>
                </a:solidFill>
              </a:rPr>
              <a:t> persone con disabilità grave (art. 3 c.3 Legge n. 104/1992), </a:t>
            </a:r>
          </a:p>
        </p:txBody>
      </p:sp>
      <p:sp>
        <p:nvSpPr>
          <p:cNvPr id="3" name="Titolo 2"/>
          <p:cNvSpPr>
            <a:spLocks noGrp="1"/>
          </p:cNvSpPr>
          <p:nvPr>
            <p:ph type="title"/>
          </p:nvPr>
        </p:nvSpPr>
        <p:spPr>
          <a:xfrm>
            <a:off x="1745672" y="718984"/>
            <a:ext cx="9836727" cy="45719"/>
          </a:xfrm>
        </p:spPr>
        <p:txBody>
          <a:bodyPr>
            <a:noAutofit/>
          </a:bodyPr>
          <a:lstStyle/>
          <a:p>
            <a:pPr algn="ctr"/>
            <a:r>
              <a:rPr lang="it-IT" sz="3100" b="1" dirty="0">
                <a:solidFill>
                  <a:srgbClr val="C00000"/>
                </a:solidFill>
                <a:latin typeface="Century Gothic" pitchFamily="34" charset="0"/>
              </a:rPr>
              <a:t>Struttura della Legge n. 112/2016 </a:t>
            </a:r>
          </a:p>
        </p:txBody>
      </p:sp>
      <p:pic>
        <p:nvPicPr>
          <p:cNvPr id="5" name="Immagine 4"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Art 1 Legge n. 112/2016: i beneficiari</a:t>
            </a:r>
            <a:br>
              <a:rPr lang="it-IT" dirty="0"/>
            </a:br>
            <a:endParaRPr lang="it-IT" dirty="0"/>
          </a:p>
        </p:txBody>
      </p:sp>
      <p:sp>
        <p:nvSpPr>
          <p:cNvPr id="3" name="Segnaposto contenuto 2"/>
          <p:cNvSpPr>
            <a:spLocks noGrp="1"/>
          </p:cNvSpPr>
          <p:nvPr>
            <p:ph idx="1"/>
          </p:nvPr>
        </p:nvSpPr>
        <p:spPr>
          <a:xfrm>
            <a:off x="2589212" y="2133600"/>
            <a:ext cx="8915400" cy="4191000"/>
          </a:xfrm>
        </p:spPr>
        <p:txBody>
          <a:bodyPr>
            <a:noAutofit/>
          </a:bodyPr>
          <a:lstStyle/>
          <a:p>
            <a:pPr marL="0" indent="0">
              <a:buNone/>
            </a:pPr>
            <a:r>
              <a:rPr lang="it-IT" sz="2400" dirty="0"/>
              <a:t> </a:t>
            </a:r>
            <a:r>
              <a:rPr lang="it-IT" sz="2400" dirty="0" err="1">
                <a:solidFill>
                  <a:schemeClr val="tx1"/>
                </a:solidFill>
              </a:rPr>
              <a:t>PcD</a:t>
            </a:r>
            <a:r>
              <a:rPr lang="it-IT" sz="2400" dirty="0">
                <a:solidFill>
                  <a:schemeClr val="tx1"/>
                </a:solidFill>
              </a:rPr>
              <a:t> con disabilità grave (Legge 104/92 Art. 3 Comma 3) non determinata dal:</a:t>
            </a:r>
          </a:p>
          <a:p>
            <a:pPr>
              <a:buFont typeface="Wingdings" panose="05000000000000000000" pitchFamily="2" charset="2"/>
              <a:buChar char="Ø"/>
            </a:pPr>
            <a:r>
              <a:rPr lang="it-IT" sz="2400" dirty="0">
                <a:solidFill>
                  <a:schemeClr val="tx1"/>
                </a:solidFill>
              </a:rPr>
              <a:t> naturale invecchiamento o da patologie connesse alla senilità ed indipendentemente dal raggiungimento di qualsivoglia limite di età</a:t>
            </a:r>
          </a:p>
          <a:p>
            <a:pPr>
              <a:buFont typeface="Wingdings" panose="05000000000000000000" pitchFamily="2" charset="2"/>
              <a:buChar char="Ø"/>
            </a:pPr>
            <a:r>
              <a:rPr lang="it-IT" sz="2400" dirty="0">
                <a:solidFill>
                  <a:schemeClr val="tx1"/>
                </a:solidFill>
              </a:rPr>
              <a:t> Prive del sostegno familiare in quanto mancanti di entrambi i genitori o perché gli stessi non sono in grado di fornire l’adeguato sostegno genitoriale, nonché in vista del venir meno del sostegno familiare</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1992439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76400" y="1676400"/>
            <a:ext cx="10084230" cy="4330892"/>
          </a:xfrm>
        </p:spPr>
        <p:txBody>
          <a:bodyPr>
            <a:noAutofit/>
          </a:bodyPr>
          <a:lstStyle/>
          <a:p>
            <a:pPr marL="442913" indent="-442913" algn="just">
              <a:buNone/>
            </a:pPr>
            <a:r>
              <a:rPr lang="it-IT" sz="1900" dirty="0">
                <a:solidFill>
                  <a:schemeClr val="tx1"/>
                </a:solidFill>
              </a:rPr>
              <a:t>a) p</a:t>
            </a:r>
            <a:r>
              <a:rPr lang="it-IT" sz="1800" dirty="0">
                <a:solidFill>
                  <a:schemeClr val="tx1"/>
                </a:solidFill>
              </a:rPr>
              <a:t>ercorsi programmati di </a:t>
            </a:r>
            <a:r>
              <a:rPr lang="it-IT" sz="1800" dirty="0">
                <a:solidFill>
                  <a:srgbClr val="FF0000"/>
                </a:solidFill>
              </a:rPr>
              <a:t>accompagnamento per l'uscita dal nucleo familiare di origine</a:t>
            </a:r>
            <a:r>
              <a:rPr lang="it-IT" sz="1800" dirty="0">
                <a:solidFill>
                  <a:srgbClr val="002060"/>
                </a:solidFill>
              </a:rPr>
              <a:t> </a:t>
            </a:r>
            <a:r>
              <a:rPr lang="it-IT" sz="1800" dirty="0">
                <a:solidFill>
                  <a:schemeClr val="tx1"/>
                </a:solidFill>
              </a:rPr>
              <a:t>ovvero per la </a:t>
            </a:r>
            <a:r>
              <a:rPr lang="it-IT" sz="1800" dirty="0" err="1">
                <a:solidFill>
                  <a:srgbClr val="FF0000"/>
                </a:solidFill>
              </a:rPr>
              <a:t>deistituzionalizzazione</a:t>
            </a:r>
            <a:r>
              <a:rPr lang="it-IT" sz="1800" dirty="0">
                <a:solidFill>
                  <a:srgbClr val="002060"/>
                </a:solidFill>
              </a:rPr>
              <a:t>; </a:t>
            </a:r>
          </a:p>
          <a:p>
            <a:pPr marL="442913" indent="-442913" algn="just">
              <a:buNone/>
            </a:pPr>
            <a:r>
              <a:rPr lang="it-IT" sz="1800" dirty="0">
                <a:solidFill>
                  <a:schemeClr val="tx1"/>
                </a:solidFill>
              </a:rPr>
              <a:t>b)  interventi di </a:t>
            </a:r>
            <a:r>
              <a:rPr lang="it-IT" sz="1800" dirty="0">
                <a:solidFill>
                  <a:srgbClr val="FF0000"/>
                </a:solidFill>
              </a:rPr>
              <a:t>supporto alla </a:t>
            </a:r>
            <a:r>
              <a:rPr lang="it-IT" sz="1800" dirty="0" err="1">
                <a:solidFill>
                  <a:srgbClr val="FF0000"/>
                </a:solidFill>
              </a:rPr>
              <a:t>domiciliarita</a:t>
            </a:r>
            <a:r>
              <a:rPr lang="it-IT" sz="1800" dirty="0">
                <a:solidFill>
                  <a:srgbClr val="002060"/>
                </a:solidFill>
              </a:rPr>
              <a:t>' </a:t>
            </a:r>
            <a:r>
              <a:rPr lang="it-IT" sz="1800" dirty="0">
                <a:solidFill>
                  <a:schemeClr val="tx1"/>
                </a:solidFill>
              </a:rPr>
              <a:t>in soluzioni </a:t>
            </a:r>
            <a:r>
              <a:rPr lang="it-IT" sz="1800" dirty="0" err="1">
                <a:solidFill>
                  <a:schemeClr val="tx1"/>
                </a:solidFill>
              </a:rPr>
              <a:t>alloggiative</a:t>
            </a:r>
            <a:r>
              <a:rPr lang="it-IT" sz="1800" dirty="0">
                <a:solidFill>
                  <a:schemeClr val="tx1"/>
                </a:solidFill>
              </a:rPr>
              <a:t> dalle caratteristiche di cui all'art. 3, comma 4 della legge; </a:t>
            </a:r>
          </a:p>
          <a:p>
            <a:pPr marL="442913" indent="-442913" algn="just">
              <a:buNone/>
            </a:pPr>
            <a:r>
              <a:rPr lang="it-IT" sz="1800" dirty="0">
                <a:solidFill>
                  <a:schemeClr val="tx1"/>
                </a:solidFill>
              </a:rPr>
              <a:t>c)   programmi di </a:t>
            </a:r>
            <a:r>
              <a:rPr lang="it-IT" sz="1800" dirty="0">
                <a:solidFill>
                  <a:srgbClr val="FF0000"/>
                </a:solidFill>
              </a:rPr>
              <a:t>accrescimento della consapevolezza, di abilitazione e di sviluppo delle competenze per la gestione della vita quotidiana </a:t>
            </a:r>
            <a:r>
              <a:rPr lang="it-IT" sz="1800" dirty="0">
                <a:solidFill>
                  <a:schemeClr val="tx1"/>
                </a:solidFill>
              </a:rPr>
              <a:t>e per il raggiungimento del maggior livello di autonomia possibile, ed, in tale contesto, tirocini finalizzati all'inclusione sociale, all'autonomia delle persone e alla riabilitazione;</a:t>
            </a:r>
          </a:p>
          <a:p>
            <a:pPr marL="442913" indent="-442913" algn="just">
              <a:buNone/>
            </a:pPr>
            <a:r>
              <a:rPr lang="it-IT" sz="1800" dirty="0">
                <a:solidFill>
                  <a:schemeClr val="tx1">
                    <a:lumMod val="85000"/>
                    <a:lumOff val="15000"/>
                  </a:schemeClr>
                </a:solidFill>
              </a:rPr>
              <a:t>d</a:t>
            </a:r>
            <a:r>
              <a:rPr lang="it-IT" sz="1800" dirty="0">
                <a:solidFill>
                  <a:schemeClr val="tx1"/>
                </a:solidFill>
              </a:rPr>
              <a:t>)   interventi di realizzazione di </a:t>
            </a:r>
            <a:r>
              <a:rPr lang="it-IT" sz="1800" dirty="0">
                <a:solidFill>
                  <a:srgbClr val="FF0000"/>
                </a:solidFill>
              </a:rPr>
              <a:t>innovative soluzioni </a:t>
            </a:r>
            <a:r>
              <a:rPr lang="it-IT" sz="1800" dirty="0" err="1">
                <a:solidFill>
                  <a:srgbClr val="FF0000"/>
                </a:solidFill>
              </a:rPr>
              <a:t>alloggiative</a:t>
            </a:r>
            <a:r>
              <a:rPr lang="it-IT" sz="1800" dirty="0">
                <a:solidFill>
                  <a:srgbClr val="FF0000"/>
                </a:solidFill>
              </a:rPr>
              <a:t> </a:t>
            </a:r>
            <a:r>
              <a:rPr lang="it-IT" sz="1800" dirty="0">
                <a:solidFill>
                  <a:schemeClr val="tx1"/>
                </a:solidFill>
              </a:rPr>
              <a:t>dalle caratteristiche di cui all'art. 3, comma 4 della legge, mediante il possibile pagamento degli oneri di acquisto, di locazione, di ristrutturazione e di messa in opera degli impianti e delle attrezzature necessari per il funzionamento degli alloggi medesimi, anche sostenendo forme di mutuo aiuto tra </a:t>
            </a:r>
            <a:r>
              <a:rPr lang="it-IT" sz="1800" dirty="0" err="1">
                <a:solidFill>
                  <a:schemeClr val="tx1"/>
                </a:solidFill>
              </a:rPr>
              <a:t>pcd</a:t>
            </a:r>
            <a:r>
              <a:rPr lang="it-IT" sz="1800" dirty="0">
                <a:solidFill>
                  <a:schemeClr val="tx1"/>
                </a:solidFill>
              </a:rPr>
              <a:t>; </a:t>
            </a:r>
          </a:p>
          <a:p>
            <a:pPr marL="442913" indent="-442913" algn="just">
              <a:buNone/>
            </a:pPr>
            <a:r>
              <a:rPr lang="it-IT" sz="1800" dirty="0">
                <a:solidFill>
                  <a:schemeClr val="tx1"/>
                </a:solidFill>
              </a:rPr>
              <a:t>e)  in via residuale, </a:t>
            </a:r>
            <a:r>
              <a:rPr lang="it-IT" sz="1800" dirty="0">
                <a:solidFill>
                  <a:srgbClr val="FF0000"/>
                </a:solidFill>
              </a:rPr>
              <a:t>interventi di permanenza temporanea in una soluzione abitativa extra-familiare.</a:t>
            </a:r>
          </a:p>
        </p:txBody>
      </p:sp>
      <p:sp>
        <p:nvSpPr>
          <p:cNvPr id="3" name="Titolo 2"/>
          <p:cNvSpPr>
            <a:spLocks noGrp="1"/>
          </p:cNvSpPr>
          <p:nvPr>
            <p:ph type="title"/>
          </p:nvPr>
        </p:nvSpPr>
        <p:spPr>
          <a:xfrm>
            <a:off x="2105891" y="568036"/>
            <a:ext cx="9654738" cy="268676"/>
          </a:xfrm>
        </p:spPr>
        <p:txBody>
          <a:bodyPr>
            <a:normAutofit fontScale="90000"/>
          </a:bodyPr>
          <a:lstStyle/>
          <a:p>
            <a:pPr algn="ctr"/>
            <a:r>
              <a:rPr lang="it-IT" sz="3000" dirty="0">
                <a:solidFill>
                  <a:srgbClr val="C00000"/>
                </a:solidFill>
                <a:latin typeface="Century Gothic" pitchFamily="34" charset="0"/>
              </a:rPr>
              <a:t> </a:t>
            </a:r>
            <a:r>
              <a:rPr lang="it-IT" sz="3100" b="1" dirty="0">
                <a:solidFill>
                  <a:srgbClr val="C00000"/>
                </a:solidFill>
                <a:latin typeface="Century Gothic" pitchFamily="34" charset="0"/>
              </a:rPr>
              <a:t>Misure finanziabili col Fondo della 112/16                                                 (come declinate dal D.M. 23.11.2016)  </a:t>
            </a:r>
          </a:p>
        </p:txBody>
      </p:sp>
      <p:pic>
        <p:nvPicPr>
          <p:cNvPr id="5" name="Immagine 4"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74432" y="1562099"/>
            <a:ext cx="10073498" cy="4469327"/>
          </a:xfrm>
        </p:spPr>
        <p:txBody>
          <a:bodyPr>
            <a:noAutofit/>
          </a:bodyPr>
          <a:lstStyle/>
          <a:p>
            <a:pPr marL="0" indent="0" algn="just">
              <a:buNone/>
            </a:pPr>
            <a:r>
              <a:rPr lang="it-IT" sz="2000" dirty="0">
                <a:solidFill>
                  <a:schemeClr val="tx1"/>
                </a:solidFill>
              </a:rPr>
              <a:t>Non potrà essere attuata nessuna misura con risorse a valere sul Fondo se le stesse non siano coerenti con </a:t>
            </a:r>
            <a:r>
              <a:rPr lang="it-IT" sz="2000" dirty="0">
                <a:solidFill>
                  <a:srgbClr val="FF0000"/>
                </a:solidFill>
              </a:rPr>
              <a:t>il PREVENTIVO progetto individuale redatto ai sensi dell’articolo 14 Legge n. 328/00</a:t>
            </a:r>
            <a:r>
              <a:rPr lang="it-IT" sz="2000" dirty="0">
                <a:solidFill>
                  <a:schemeClr val="tx1"/>
                </a:solidFill>
              </a:rPr>
              <a:t>, che, partendo dalla valutazione dei bisogni, delle aspettative e dei desideri della persona, individui, per qualità, quantità ed intensità, i supporti e sostegni, formali ed informali, che servano per migliorare la qualità di vita della persona con disabilità, avendo cura di coordinarli tra loro per valorizzarne l’efficacia.   </a:t>
            </a:r>
          </a:p>
          <a:p>
            <a:pPr marL="0" indent="0" algn="just">
              <a:buNone/>
            </a:pPr>
            <a:endParaRPr lang="it-IT" sz="2000" dirty="0">
              <a:solidFill>
                <a:schemeClr val="tx1"/>
              </a:solidFill>
            </a:endParaRPr>
          </a:p>
          <a:p>
            <a:pPr marL="0" indent="0" algn="just">
              <a:buNone/>
            </a:pPr>
            <a:r>
              <a:rPr lang="it-IT" sz="2000" dirty="0">
                <a:solidFill>
                  <a:schemeClr val="tx1"/>
                </a:solidFill>
              </a:rPr>
              <a:t>Infatti, qualsiasi intervento deve essere personalizzato ed in coerenza con il progetto di vita della persona. </a:t>
            </a:r>
          </a:p>
          <a:p>
            <a:pPr marL="0" indent="0" algn="just">
              <a:buNone/>
            </a:pPr>
            <a:endParaRPr lang="it-IT" sz="2000" dirty="0">
              <a:solidFill>
                <a:schemeClr val="tx1"/>
              </a:solidFill>
            </a:endParaRPr>
          </a:p>
          <a:p>
            <a:pPr marL="0" indent="0" algn="just">
              <a:buNone/>
            </a:pPr>
            <a:r>
              <a:rPr lang="it-IT" sz="2000" dirty="0">
                <a:solidFill>
                  <a:schemeClr val="tx1"/>
                </a:solidFill>
              </a:rPr>
              <a:t>N.B. Qualora si finanzino interventi che coinvolgono più persone con disabilità, occorrerà quindi considerare i progetti individuali dei singoli ed il possibile coordinamento rispetto all’ipotesi progettuale messa in campo. </a:t>
            </a:r>
          </a:p>
          <a:p>
            <a:pPr marL="0" indent="0" algn="just">
              <a:buNone/>
            </a:pPr>
            <a:endParaRPr lang="it-IT" sz="2000" dirty="0">
              <a:solidFill>
                <a:schemeClr val="tx1"/>
              </a:solidFill>
            </a:endParaRPr>
          </a:p>
        </p:txBody>
      </p:sp>
      <p:sp>
        <p:nvSpPr>
          <p:cNvPr id="3" name="Titolo 2"/>
          <p:cNvSpPr>
            <a:spLocks noGrp="1"/>
          </p:cNvSpPr>
          <p:nvPr>
            <p:ph type="title"/>
          </p:nvPr>
        </p:nvSpPr>
        <p:spPr>
          <a:xfrm>
            <a:off x="527381" y="673100"/>
            <a:ext cx="11233248" cy="163612"/>
          </a:xfrm>
        </p:spPr>
        <p:txBody>
          <a:bodyPr>
            <a:normAutofit fontScale="90000"/>
          </a:bodyPr>
          <a:lstStyle/>
          <a:p>
            <a:pPr algn="ctr"/>
            <a:r>
              <a:rPr lang="it-IT" sz="3000" dirty="0">
                <a:solidFill>
                  <a:srgbClr val="C00000"/>
                </a:solidFill>
              </a:rPr>
              <a:t> </a:t>
            </a:r>
            <a:r>
              <a:rPr lang="it-IT" b="1" dirty="0">
                <a:solidFill>
                  <a:srgbClr val="C00000"/>
                </a:solidFill>
                <a:latin typeface="Century Gothic" pitchFamily="34" charset="0"/>
              </a:rPr>
              <a:t>Misure di intervento ed art. 14 Legge n. 328/00</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ttangolo 2"/>
          <p:cNvSpPr>
            <a:spLocks noChangeArrowheads="1"/>
          </p:cNvSpPr>
          <p:nvPr/>
        </p:nvSpPr>
        <p:spPr bwMode="auto">
          <a:xfrm>
            <a:off x="633330" y="495299"/>
            <a:ext cx="1183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200" b="1" dirty="0">
                <a:solidFill>
                  <a:srgbClr val="CC0000"/>
                </a:solidFill>
                <a:latin typeface="Century Gothic" pitchFamily="34" charset="0"/>
              </a:rPr>
              <a:t>Come devono essere i progetti individuali?  </a:t>
            </a:r>
            <a:endParaRPr lang="it-IT" altLang="it-IT" sz="3200" b="1" dirty="0">
              <a:latin typeface="Century Gothic" pitchFamily="34" charset="0"/>
            </a:endParaRPr>
          </a:p>
        </p:txBody>
      </p:sp>
      <p:sp>
        <p:nvSpPr>
          <p:cNvPr id="4" name="CasellaDiTesto 3"/>
          <p:cNvSpPr txBox="1">
            <a:spLocks noChangeArrowheads="1"/>
          </p:cNvSpPr>
          <p:nvPr/>
        </p:nvSpPr>
        <p:spPr bwMode="auto">
          <a:xfrm>
            <a:off x="1893193" y="1562099"/>
            <a:ext cx="1008713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it-IT" altLang="it-IT" sz="2200" i="1" dirty="0">
                <a:latin typeface="Century Gothic" pitchFamily="34" charset="0"/>
              </a:rPr>
              <a:t>Il legislatore indica un modello di servizi incentrato su un progetto di </a:t>
            </a:r>
            <a:r>
              <a:rPr lang="it-IT" altLang="it-IT" sz="2200" i="1" dirty="0">
                <a:solidFill>
                  <a:srgbClr val="CC0000"/>
                </a:solidFill>
                <a:latin typeface="Century Gothic" pitchFamily="34" charset="0"/>
              </a:rPr>
              <a:t>“</a:t>
            </a:r>
            <a:r>
              <a:rPr lang="it-IT" altLang="it-IT" sz="2200" i="1" dirty="0">
                <a:solidFill>
                  <a:srgbClr val="C00000"/>
                </a:solidFill>
                <a:latin typeface="Century Gothic" pitchFamily="34" charset="0"/>
              </a:rPr>
              <a:t>presa</a:t>
            </a:r>
            <a:r>
              <a:rPr lang="it-IT" altLang="it-IT" sz="2200" i="1" dirty="0">
                <a:solidFill>
                  <a:srgbClr val="CC0000"/>
                </a:solidFill>
                <a:latin typeface="Century Gothic" pitchFamily="34" charset="0"/>
              </a:rPr>
              <a:t> in carico globale” </a:t>
            </a:r>
            <a:r>
              <a:rPr lang="it-IT" altLang="it-IT" sz="2200" i="1" dirty="0">
                <a:latin typeface="Century Gothic" pitchFamily="34" charset="0"/>
              </a:rPr>
              <a:t>della persona disabile, che, a differenza delle altre ipotesi di mera erogazione di un servizio specifico, intende garantire all’utente quel “supplemento di garanzie”, </a:t>
            </a:r>
            <a:r>
              <a:rPr lang="it-IT" altLang="it-IT" sz="2200" i="1" dirty="0">
                <a:solidFill>
                  <a:srgbClr val="C00000"/>
                </a:solidFill>
                <a:latin typeface="Century Gothic" pitchFamily="34" charset="0"/>
              </a:rPr>
              <a:t>che trascende la modalità di “smistamento” della persona all’interno di una gamma di contenitori </a:t>
            </a:r>
            <a:r>
              <a:rPr lang="it-IT" altLang="it-IT" sz="2200" i="1" dirty="0">
                <a:latin typeface="Century Gothic" pitchFamily="34" charset="0"/>
              </a:rPr>
              <a:t>e si propone l’obiettivo ulteriore di promuovere l’autorealizzazione della persona disabile ed il superamento di ogni condizione di esclusione sociale, </a:t>
            </a:r>
            <a:r>
              <a:rPr lang="it-IT" altLang="it-IT" sz="2200" i="1" dirty="0">
                <a:solidFill>
                  <a:srgbClr val="C00000"/>
                </a:solidFill>
                <a:latin typeface="Century Gothic" pitchFamily="34" charset="0"/>
              </a:rPr>
              <a:t>avvalendosi anche della metodologia del cosiddetto “lavoro di rete”, che punta ad una visione in chiave unitaria dei bisogni della persona con disabilità, mediante lo strumento del “Progetto individuale per la persona disabile”, riconducibile</a:t>
            </a:r>
            <a:r>
              <a:rPr lang="it-IT" altLang="it-IT" sz="2200" i="1" dirty="0">
                <a:solidFill>
                  <a:srgbClr val="002060"/>
                </a:solidFill>
                <a:latin typeface="Century Gothic" pitchFamily="34" charset="0"/>
              </a:rPr>
              <a:t> </a:t>
            </a:r>
            <a:r>
              <a:rPr lang="it-IT" altLang="it-IT" sz="2200" i="1" dirty="0">
                <a:latin typeface="Century Gothic" pitchFamily="34" charset="0"/>
              </a:rPr>
              <a:t>….</a:t>
            </a:r>
            <a:r>
              <a:rPr lang="it-IT" altLang="it-IT" sz="2200" i="1" dirty="0">
                <a:solidFill>
                  <a:srgbClr val="002060"/>
                </a:solidFill>
                <a:latin typeface="Century Gothic" pitchFamily="34" charset="0"/>
              </a:rPr>
              <a:t> </a:t>
            </a:r>
            <a:r>
              <a:rPr lang="it-IT" altLang="it-IT" sz="2200" i="1" dirty="0">
                <a:solidFill>
                  <a:srgbClr val="CC0000"/>
                </a:solidFill>
                <a:latin typeface="Century Gothic" pitchFamily="34" charset="0"/>
              </a:rPr>
              <a:t>al modello </a:t>
            </a:r>
            <a:r>
              <a:rPr lang="it-IT" altLang="it-IT" sz="2200" i="1" dirty="0" err="1">
                <a:solidFill>
                  <a:srgbClr val="CC0000"/>
                </a:solidFill>
                <a:latin typeface="Century Gothic" pitchFamily="34" charset="0"/>
              </a:rPr>
              <a:t>bio-psico-soc</a:t>
            </a:r>
            <a:r>
              <a:rPr lang="it-IT" altLang="it-IT" sz="2200" i="1" dirty="0" err="1">
                <a:solidFill>
                  <a:srgbClr val="C00000"/>
                </a:solidFill>
                <a:latin typeface="Century Gothic" pitchFamily="34" charset="0"/>
              </a:rPr>
              <a:t>iale</a:t>
            </a:r>
            <a:r>
              <a:rPr lang="it-IT" altLang="it-IT" sz="2200" i="1" dirty="0">
                <a:solidFill>
                  <a:srgbClr val="002060"/>
                </a:solidFill>
                <a:latin typeface="Century Gothic" pitchFamily="34" charset="0"/>
              </a:rPr>
              <a:t> </a:t>
            </a:r>
            <a:r>
              <a:rPr lang="it-IT" altLang="it-IT" sz="2200" i="1" dirty="0">
                <a:latin typeface="Century Gothic" pitchFamily="34" charset="0"/>
              </a:rPr>
              <a:t>dell’ICF (“International </a:t>
            </a:r>
            <a:r>
              <a:rPr lang="it-IT" altLang="it-IT" sz="2200" i="1" dirty="0" err="1">
                <a:latin typeface="Century Gothic" pitchFamily="34" charset="0"/>
              </a:rPr>
              <a:t>Classification</a:t>
            </a:r>
            <a:r>
              <a:rPr lang="it-IT" altLang="it-IT" sz="2200" i="1" dirty="0">
                <a:latin typeface="Century Gothic" pitchFamily="34" charset="0"/>
              </a:rPr>
              <a:t> </a:t>
            </a:r>
            <a:r>
              <a:rPr lang="it-IT" altLang="it-IT" sz="2200" i="1" dirty="0" err="1">
                <a:latin typeface="Century Gothic" pitchFamily="34" charset="0"/>
              </a:rPr>
              <a:t>of</a:t>
            </a:r>
            <a:r>
              <a:rPr lang="it-IT" altLang="it-IT" sz="2200" i="1" dirty="0">
                <a:latin typeface="Century Gothic" pitchFamily="34" charset="0"/>
              </a:rPr>
              <a:t> </a:t>
            </a:r>
            <a:r>
              <a:rPr lang="it-IT" altLang="it-IT" sz="2200" i="1" dirty="0" err="1">
                <a:latin typeface="Century Gothic" pitchFamily="34" charset="0"/>
              </a:rPr>
              <a:t>Functioning</a:t>
            </a:r>
            <a:r>
              <a:rPr lang="it-IT" altLang="it-IT" sz="2200" i="1" dirty="0">
                <a:latin typeface="Century Gothic" pitchFamily="34" charset="0"/>
              </a:rPr>
              <a:t>”), pubblicato dall’Organizzazione Mondiale della Sanità (OMS) nel marzo 2002.</a:t>
            </a:r>
          </a:p>
        </p:txBody>
      </p:sp>
      <p:sp>
        <p:nvSpPr>
          <p:cNvPr id="5" name="CasellaDiTesto 4"/>
          <p:cNvSpPr txBox="1">
            <a:spLocks noChangeArrowheads="1"/>
          </p:cNvSpPr>
          <p:nvPr/>
        </p:nvSpPr>
        <p:spPr bwMode="auto">
          <a:xfrm>
            <a:off x="3407703" y="5956300"/>
            <a:ext cx="854494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it-IT" altLang="it-IT" dirty="0">
              <a:solidFill>
                <a:srgbClr val="000066"/>
              </a:solidFill>
              <a:latin typeface="Berlin Sans FB" pitchFamily="34" charset="0"/>
            </a:endParaRPr>
          </a:p>
          <a:p>
            <a:pPr algn="ctr" eaLnBrk="1" hangingPunct="1"/>
            <a:r>
              <a:rPr lang="it-IT" altLang="it-IT" sz="2000" dirty="0">
                <a:latin typeface="Berlin Sans FB" pitchFamily="34" charset="0"/>
              </a:rPr>
              <a:t>(Sentenza Tar Catanzaro n. 440 del 12 aprile 2013) </a:t>
            </a:r>
          </a:p>
        </p:txBody>
      </p:sp>
      <p:pic>
        <p:nvPicPr>
          <p:cNvPr id="6" name="Immagine 5"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23964567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2"/>
          <p:cNvSpPr>
            <a:spLocks noChangeArrowheads="1"/>
          </p:cNvSpPr>
          <p:nvPr/>
        </p:nvSpPr>
        <p:spPr bwMode="auto">
          <a:xfrm>
            <a:off x="239349" y="342900"/>
            <a:ext cx="117134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200" b="1" dirty="0">
                <a:solidFill>
                  <a:srgbClr val="C00000"/>
                </a:solidFill>
                <a:latin typeface="Century Gothic" pitchFamily="34" charset="0"/>
              </a:rPr>
              <a:t>Matrici ecologiche, obiettivi</a:t>
            </a:r>
          </a:p>
          <a:p>
            <a:pPr algn="ctr" eaLnBrk="1" hangingPunct="1"/>
            <a:r>
              <a:rPr lang="it-IT" altLang="it-IT" sz="3200" b="1" dirty="0">
                <a:solidFill>
                  <a:srgbClr val="C00000"/>
                </a:solidFill>
                <a:latin typeface="Century Gothic" pitchFamily="34" charset="0"/>
              </a:rPr>
              <a:t>e matrici di sostegni   </a:t>
            </a:r>
          </a:p>
        </p:txBody>
      </p:sp>
      <p:sp>
        <p:nvSpPr>
          <p:cNvPr id="6" name="CasellaDiTesto 5"/>
          <p:cNvSpPr txBox="1">
            <a:spLocks noChangeArrowheads="1"/>
          </p:cNvSpPr>
          <p:nvPr/>
        </p:nvSpPr>
        <p:spPr bwMode="auto">
          <a:xfrm>
            <a:off x="1519707" y="1651000"/>
            <a:ext cx="1043310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it-IT" sz="2400" dirty="0">
                <a:latin typeface="Century Gothic" pitchFamily="34" charset="0"/>
              </a:rPr>
              <a:t>Per programmare un buon progetto si deve partire dalla valutazione dei profili di funzionamento della persona e delle sue autonomie all’interno dei vari ambiti sociali </a:t>
            </a:r>
            <a:r>
              <a:rPr lang="it-IT" sz="2400" dirty="0">
                <a:solidFill>
                  <a:srgbClr val="C00000"/>
                </a:solidFill>
                <a:latin typeface="Century Gothic" pitchFamily="34" charset="0"/>
              </a:rPr>
              <a:t>(</a:t>
            </a:r>
            <a:r>
              <a:rPr lang="it-IT" sz="2400" u="sng" dirty="0">
                <a:solidFill>
                  <a:srgbClr val="C00000"/>
                </a:solidFill>
                <a:latin typeface="Century Gothic" pitchFamily="34" charset="0"/>
              </a:rPr>
              <a:t>matrici ecologiche</a:t>
            </a:r>
            <a:r>
              <a:rPr lang="it-IT" sz="2400" dirty="0">
                <a:solidFill>
                  <a:schemeClr val="accent1"/>
                </a:solidFill>
                <a:latin typeface="Century Gothic" pitchFamily="34" charset="0"/>
              </a:rPr>
              <a:t>)</a:t>
            </a:r>
            <a:r>
              <a:rPr lang="it-IT" sz="2400" dirty="0">
                <a:latin typeface="Century Gothic" pitchFamily="34" charset="0"/>
              </a:rPr>
              <a:t>, stabilendo quindi, insieme alla persona con disabilità, su quali assi lavorare </a:t>
            </a:r>
            <a:r>
              <a:rPr lang="it-IT" sz="2400" dirty="0">
                <a:solidFill>
                  <a:srgbClr val="C00000"/>
                </a:solidFill>
                <a:latin typeface="Century Gothic" pitchFamily="34" charset="0"/>
              </a:rPr>
              <a:t>(</a:t>
            </a:r>
            <a:r>
              <a:rPr lang="it-IT" sz="2400" u="sng" dirty="0">
                <a:solidFill>
                  <a:srgbClr val="C00000"/>
                </a:solidFill>
                <a:latin typeface="Century Gothic" pitchFamily="34" charset="0"/>
              </a:rPr>
              <a:t>obiettivi</a:t>
            </a:r>
            <a:r>
              <a:rPr lang="it-IT" sz="2400" dirty="0">
                <a:solidFill>
                  <a:srgbClr val="C00000"/>
                </a:solidFill>
                <a:latin typeface="Century Gothic" pitchFamily="34" charset="0"/>
              </a:rPr>
              <a:t>) </a:t>
            </a:r>
            <a:r>
              <a:rPr lang="it-IT" sz="2400" dirty="0">
                <a:latin typeface="Century Gothic" pitchFamily="34" charset="0"/>
              </a:rPr>
              <a:t>per migliorare i vari domini della qualità della sua vita (ossia il benessere fisico, materiale ed emozionale, partecipazione, inclusione, sviluppo personale, relazioni interpersonali conoscenza dei propri diritti).</a:t>
            </a:r>
          </a:p>
        </p:txBody>
      </p:sp>
      <p:sp>
        <p:nvSpPr>
          <p:cNvPr id="5" name="CasellaDiTesto 4"/>
          <p:cNvSpPr txBox="1">
            <a:spLocks noChangeArrowheads="1"/>
          </p:cNvSpPr>
          <p:nvPr/>
        </p:nvSpPr>
        <p:spPr bwMode="auto">
          <a:xfrm>
            <a:off x="1481070" y="4737100"/>
            <a:ext cx="104715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it-IT" sz="2400" dirty="0">
                <a:latin typeface="Century Gothic" pitchFamily="34" charset="0"/>
              </a:rPr>
              <a:t>In ragione degli obiettivi stabili e partendo anche dai sostegni e supporti (anche informali, come la famiglia) già esistenti, si possono ben calibrare e finalizzare le tipologie, il grado e l’intensità dei supporti da erogare e da coordinare </a:t>
            </a:r>
            <a:r>
              <a:rPr lang="it-IT" sz="2400" dirty="0">
                <a:solidFill>
                  <a:srgbClr val="C00000"/>
                </a:solidFill>
                <a:latin typeface="Century Gothic" pitchFamily="34" charset="0"/>
              </a:rPr>
              <a:t>(matrici di supporti).  </a:t>
            </a:r>
          </a:p>
        </p:txBody>
      </p:sp>
      <p:pic>
        <p:nvPicPr>
          <p:cNvPr id="9" name="Immagine 8"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9397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2"/>
          <p:cNvSpPr>
            <a:spLocks noChangeArrowheads="1"/>
          </p:cNvSpPr>
          <p:nvPr/>
        </p:nvSpPr>
        <p:spPr bwMode="auto">
          <a:xfrm>
            <a:off x="239185" y="647699"/>
            <a:ext cx="116183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600" b="1" dirty="0">
                <a:solidFill>
                  <a:srgbClr val="CC0000"/>
                </a:solidFill>
                <a:latin typeface="Century Gothic" pitchFamily="34" charset="0"/>
              </a:rPr>
              <a:t>  Cosa contengono i progetti individuali</a:t>
            </a:r>
            <a:endParaRPr lang="it-IT" altLang="it-IT" sz="3600" b="1" dirty="0">
              <a:latin typeface="Century Gothic" pitchFamily="34" charset="0"/>
            </a:endParaRPr>
          </a:p>
        </p:txBody>
      </p:sp>
      <p:sp>
        <p:nvSpPr>
          <p:cNvPr id="4" name="CasellaDiTesto 3"/>
          <p:cNvSpPr txBox="1">
            <a:spLocks noChangeArrowheads="1"/>
          </p:cNvSpPr>
          <p:nvPr/>
        </p:nvSpPr>
        <p:spPr bwMode="auto">
          <a:xfrm>
            <a:off x="1712890" y="1511300"/>
            <a:ext cx="10335177"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it-IT" altLang="it-IT" sz="2150" i="1" dirty="0">
                <a:solidFill>
                  <a:srgbClr val="CC0000"/>
                </a:solidFill>
                <a:latin typeface="Century Gothic" pitchFamily="34" charset="0"/>
              </a:rPr>
              <a:t>Il Progetto Globale di Presa in Carico costituisce il documento generale, cui devono coerentemente uniformarsi i diversi progetti e programmi specifici, i quali possono essere: </a:t>
            </a:r>
            <a:r>
              <a:rPr lang="it-IT" altLang="it-IT" sz="2150" i="1" dirty="0">
                <a:latin typeface="Century Gothic" pitchFamily="34" charset="0"/>
              </a:rPr>
              <a:t>a) il progetto riabilitativo di cui al D.M. 7.05.1998 “Linee-guida per le attività di riabilitazione”; b) il progetto di integrazione scolastica di cui agli art.12 e 13 della legge 14.02.1992 n. 104; c) il progetto di inserimento lavorativo mirato di cui all’art.2 e seguenti della Legge 12.03.1999 n. 68; d) il progetto di inserimento sociale che può avvalersi, per la sua realizzazione, dei programmi di cui alla Legge 21.05.1998 n. 162, dei centri socio-riabilitativi e della rete dei servizi socio­sanitari di cui alla Legge 14.02.1992 n. 104, del sistema integrato previsto dalla Legge 8.11.2000 n. 328, delle disposizioni di cui all’allegato 1 C del DPCM 29.11.2001, nonché degli emolumenti economici di cui all’art 24 Legge 8.11.2000 n. 328</a:t>
            </a:r>
            <a:r>
              <a:rPr lang="it-IT" altLang="it-IT" sz="2150" i="1" dirty="0">
                <a:solidFill>
                  <a:srgbClr val="002060"/>
                </a:solidFill>
                <a:latin typeface="Century Gothic" pitchFamily="34" charset="0"/>
              </a:rPr>
              <a:t>.</a:t>
            </a:r>
            <a:endParaRPr lang="it-IT" altLang="it-IT" sz="2150" dirty="0">
              <a:solidFill>
                <a:srgbClr val="002060"/>
              </a:solidFill>
              <a:latin typeface="Century Gothic" pitchFamily="34" charset="0"/>
            </a:endParaRPr>
          </a:p>
        </p:txBody>
      </p:sp>
      <p:sp>
        <p:nvSpPr>
          <p:cNvPr id="7" name="CasellaDiTesto 6"/>
          <p:cNvSpPr txBox="1">
            <a:spLocks noChangeArrowheads="1"/>
          </p:cNvSpPr>
          <p:nvPr/>
        </p:nvSpPr>
        <p:spPr bwMode="auto">
          <a:xfrm>
            <a:off x="527382" y="5373217"/>
            <a:ext cx="1142576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it-IT" altLang="it-IT" dirty="0">
              <a:solidFill>
                <a:srgbClr val="000066"/>
              </a:solidFill>
              <a:latin typeface="Berlin Sans FB" pitchFamily="34" charset="0"/>
            </a:endParaRPr>
          </a:p>
          <a:p>
            <a:pPr algn="ctr" eaLnBrk="1" hangingPunct="1"/>
            <a:r>
              <a:rPr lang="it-IT" altLang="it-IT" sz="2000" dirty="0">
                <a:latin typeface="Berlin Sans FB" pitchFamily="34" charset="0"/>
              </a:rPr>
              <a:t>(Sentenza Tar Catanzaro n. 440 del 12 aprile 2013) </a:t>
            </a:r>
          </a:p>
        </p:txBody>
      </p:sp>
      <p:pic>
        <p:nvPicPr>
          <p:cNvPr id="5" name="Immagine 4"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34338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4184" y="473985"/>
            <a:ext cx="8911687" cy="1280890"/>
          </a:xfrm>
        </p:spPr>
        <p:txBody>
          <a:bodyPr>
            <a:normAutofit fontScale="90000"/>
          </a:bodyPr>
          <a:lstStyle/>
          <a:p>
            <a:pPr algn="ctr"/>
            <a:r>
              <a:rPr lang="it-IT" b="1" dirty="0">
                <a:solidFill>
                  <a:srgbClr val="C00000"/>
                </a:solidFill>
              </a:rPr>
              <a:t>ART. 3 comma 1Legge n. 112/2016                               ISTITUZIONE DEL FONDO</a:t>
            </a:r>
            <a:br>
              <a:rPr lang="it-IT" dirty="0"/>
            </a:br>
            <a:r>
              <a:rPr lang="it-IT" sz="2700" dirty="0">
                <a:solidFill>
                  <a:schemeClr val="tx1"/>
                </a:solidFill>
              </a:rPr>
              <a:t>«fondo per l’assistenza alle persone con disabilità grave prive del sostegno familiare»</a:t>
            </a:r>
          </a:p>
        </p:txBody>
      </p:sp>
      <p:sp>
        <p:nvSpPr>
          <p:cNvPr id="3" name="Segnaposto contenuto 2"/>
          <p:cNvSpPr>
            <a:spLocks noGrp="1"/>
          </p:cNvSpPr>
          <p:nvPr>
            <p:ph idx="1"/>
          </p:nvPr>
        </p:nvSpPr>
        <p:spPr>
          <a:xfrm>
            <a:off x="1532965" y="2420472"/>
            <a:ext cx="10217758" cy="3884794"/>
          </a:xfrm>
        </p:spPr>
        <p:txBody>
          <a:bodyPr>
            <a:noAutofit/>
          </a:bodyPr>
          <a:lstStyle/>
          <a:p>
            <a:pPr marL="0" indent="0">
              <a:buNone/>
            </a:pPr>
            <a:r>
              <a:rPr lang="it-IT" sz="3200" dirty="0"/>
              <a:t>- </a:t>
            </a:r>
            <a:r>
              <a:rPr lang="it-IT" sz="3200" dirty="0">
                <a:solidFill>
                  <a:schemeClr val="tx1"/>
                </a:solidFill>
              </a:rPr>
              <a:t>90,0 milioni di euro per il 2016</a:t>
            </a:r>
          </a:p>
          <a:p>
            <a:pPr marL="0" indent="0">
              <a:buNone/>
            </a:pPr>
            <a:r>
              <a:rPr lang="it-IT" sz="3200" dirty="0">
                <a:solidFill>
                  <a:schemeClr val="tx1"/>
                </a:solidFill>
              </a:rPr>
              <a:t>- 38,3 milioni di euro per il 2017</a:t>
            </a:r>
          </a:p>
          <a:p>
            <a:pPr marL="0" indent="0">
              <a:buNone/>
            </a:pPr>
            <a:r>
              <a:rPr lang="it-IT" sz="3200" dirty="0">
                <a:solidFill>
                  <a:schemeClr val="tx1"/>
                </a:solidFill>
              </a:rPr>
              <a:t>- 56,1* milioni di euro a decorrere dal 2018</a:t>
            </a:r>
          </a:p>
          <a:p>
            <a:pPr marL="0" indent="0" algn="just">
              <a:buNone/>
            </a:pPr>
            <a:r>
              <a:rPr lang="it-IT" sz="3000" u="sng" dirty="0">
                <a:solidFill>
                  <a:schemeClr val="tx1"/>
                </a:solidFill>
              </a:rPr>
              <a:t>Dopo il 2018 si prevede, pertanto, la stabilizzazione del fondo nella misura di 56,1 milioni annui.</a:t>
            </a:r>
          </a:p>
          <a:p>
            <a:pPr marL="0" indent="0" algn="just">
              <a:buNone/>
            </a:pPr>
            <a:endParaRPr lang="it-IT" sz="3000" u="sng" dirty="0">
              <a:solidFill>
                <a:schemeClr val="tx1"/>
              </a:solidFill>
            </a:endParaRPr>
          </a:p>
          <a:p>
            <a:pPr marL="0" indent="0" algn="just">
              <a:buNone/>
            </a:pPr>
            <a:r>
              <a:rPr lang="it-IT" sz="3000" u="sng" dirty="0">
                <a:solidFill>
                  <a:srgbClr val="C00000"/>
                </a:solidFill>
              </a:rPr>
              <a:t>* </a:t>
            </a:r>
            <a:r>
              <a:rPr lang="it-IT" sz="2400" u="sng" dirty="0">
                <a:solidFill>
                  <a:srgbClr val="C00000"/>
                </a:solidFill>
              </a:rPr>
              <a:t>La legge n. 205/2017 ha ridotto a 51,1 milioni di euro il fondo per gli anni 2018 e 2019</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
        <p:nvSpPr>
          <p:cNvPr id="5" name="Segnaposto contenuto 2"/>
          <p:cNvSpPr txBox="1">
            <a:spLocks/>
          </p:cNvSpPr>
          <p:nvPr/>
        </p:nvSpPr>
        <p:spPr>
          <a:xfrm>
            <a:off x="1640541" y="6158753"/>
            <a:ext cx="10262582" cy="298912"/>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ts val="1000"/>
              </a:spcBef>
              <a:spcAft>
                <a:spcPts val="0"/>
              </a:spcAft>
              <a:buClr>
                <a:schemeClr val="accent1"/>
              </a:buClr>
              <a:buSzTx/>
              <a:buFont typeface="Wingdings 3" charset="2"/>
              <a:buNone/>
              <a:tabLst/>
              <a:defRPr/>
            </a:pPr>
            <a:endParaRPr kumimoji="0" lang="it-IT" sz="3000" b="0" i="0" u="sng"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6470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6889" y="487633"/>
            <a:ext cx="8911687" cy="1280890"/>
          </a:xfrm>
        </p:spPr>
        <p:txBody>
          <a:bodyPr/>
          <a:lstStyle/>
          <a:p>
            <a:pPr algn="ctr"/>
            <a:r>
              <a:rPr lang="it-IT" b="1" dirty="0">
                <a:solidFill>
                  <a:srgbClr val="C00000"/>
                </a:solidFill>
              </a:rPr>
              <a:t>LE RISORSE</a:t>
            </a:r>
          </a:p>
        </p:txBody>
      </p:sp>
      <p:sp>
        <p:nvSpPr>
          <p:cNvPr id="3" name="Segnaposto contenuto 2"/>
          <p:cNvSpPr>
            <a:spLocks noGrp="1"/>
          </p:cNvSpPr>
          <p:nvPr>
            <p:ph idx="1"/>
          </p:nvPr>
        </p:nvSpPr>
        <p:spPr>
          <a:xfrm>
            <a:off x="2248017" y="1792406"/>
            <a:ext cx="8915400" cy="3777622"/>
          </a:xfrm>
        </p:spPr>
        <p:txBody>
          <a:bodyPr>
            <a:normAutofit/>
          </a:bodyPr>
          <a:lstStyle/>
          <a:p>
            <a:pPr marL="0" indent="0" algn="ctr">
              <a:buNone/>
            </a:pPr>
            <a:r>
              <a:rPr lang="it-IT" sz="4500" dirty="0"/>
              <a:t>LE RISORSE SONO AGGIUNTIVE E NON SOSTITUTIVE A QUELLE GIA’ ESISTENTI!!</a:t>
            </a:r>
          </a:p>
        </p:txBody>
      </p:sp>
      <p:sp>
        <p:nvSpPr>
          <p:cNvPr id="36866" name="AutoShape 2" descr="Risultati immagini per budget"/>
          <p:cNvSpPr>
            <a:spLocks noChangeAspect="1" noChangeArrowheads="1"/>
          </p:cNvSpPr>
          <p:nvPr/>
        </p:nvSpPr>
        <p:spPr bwMode="auto">
          <a:xfrm>
            <a:off x="155575" y="-2179638"/>
            <a:ext cx="6991350" cy="455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6868" name="Picture 4" descr="Risultati immagini per budge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30556" y="3950797"/>
            <a:ext cx="4799510" cy="3125567"/>
          </a:xfrm>
          <a:prstGeom prst="rect">
            <a:avLst/>
          </a:prstGeom>
          <a:noFill/>
        </p:spPr>
      </p:pic>
      <p:pic>
        <p:nvPicPr>
          <p:cNvPr id="6" name="Immagine 5" descr="60anffas_condensato.png"/>
          <p:cNvPicPr>
            <a:picLocks noChangeAspect="1"/>
          </p:cNvPicPr>
          <p:nvPr/>
        </p:nvPicPr>
        <p:blipFill>
          <a:blip r:embed="rId3"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2195879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a:xfrm>
            <a:off x="334433" y="1916114"/>
            <a:ext cx="11582400" cy="4090987"/>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80000"/>
              </a:lnSpc>
              <a:buFont typeface="Wingdings 2" pitchFamily="18" charset="2"/>
              <a:buNone/>
            </a:pPr>
            <a:endParaRPr lang="it-IT" altLang="it-IT" sz="2000" dirty="0"/>
          </a:p>
        </p:txBody>
      </p:sp>
      <p:sp>
        <p:nvSpPr>
          <p:cNvPr id="5" name="Rectangle 2"/>
          <p:cNvSpPr txBox="1">
            <a:spLocks noChangeArrowheads="1"/>
          </p:cNvSpPr>
          <p:nvPr/>
        </p:nvSpPr>
        <p:spPr bwMode="auto">
          <a:xfrm>
            <a:off x="239349" y="24184"/>
            <a:ext cx="11702123" cy="1773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endParaRPr lang="it-IT" altLang="it-IT" sz="3200" dirty="0">
              <a:effectLst/>
              <a:latin typeface="Calibri" panose="020F0502020204030204" pitchFamily="34" charset="0"/>
            </a:endParaRPr>
          </a:p>
        </p:txBody>
      </p:sp>
      <p:sp>
        <p:nvSpPr>
          <p:cNvPr id="7" name="Rettangolo 6"/>
          <p:cNvSpPr/>
          <p:nvPr/>
        </p:nvSpPr>
        <p:spPr>
          <a:xfrm>
            <a:off x="1620982" y="1427018"/>
            <a:ext cx="10139647" cy="4708981"/>
          </a:xfrm>
          <a:prstGeom prst="rect">
            <a:avLst/>
          </a:prstGeom>
        </p:spPr>
        <p:txBody>
          <a:bodyPr wrap="square">
            <a:spAutoFit/>
          </a:bodyPr>
          <a:lstStyle/>
          <a:p>
            <a:pPr algn="just"/>
            <a:r>
              <a:rPr lang="it-IT" sz="2000" dirty="0"/>
              <a:t>In tutti questi anni l’espressione “dopo di Noi” ha quasi sempre evocato solo la necessità di avere </a:t>
            </a:r>
            <a:r>
              <a:rPr lang="it-IT" sz="2000" dirty="0">
                <a:solidFill>
                  <a:srgbClr val="FF0000"/>
                </a:solidFill>
              </a:rPr>
              <a:t>strutture residenziali in cui ricoverare le persone con disabilità al momento della perdita dei propri familiari</a:t>
            </a:r>
            <a:r>
              <a:rPr lang="it-IT" sz="2000" dirty="0">
                <a:solidFill>
                  <a:schemeClr val="tx1">
                    <a:lumMod val="75000"/>
                    <a:lumOff val="25000"/>
                  </a:schemeClr>
                </a:solidFill>
              </a:rPr>
              <a:t>, </a:t>
            </a:r>
            <a:r>
              <a:rPr lang="it-IT" sz="2000" dirty="0"/>
              <a:t>concentrando l’attenzione di tutti esclusivamente nella realizzazione di quante più strutture possibili, semmai con quanta maggior capienza possibile per ciascuna.</a:t>
            </a:r>
          </a:p>
          <a:p>
            <a:pPr algn="just"/>
            <a:endParaRPr lang="it-IT" sz="2000" dirty="0"/>
          </a:p>
          <a:p>
            <a:pPr algn="just"/>
            <a:r>
              <a:rPr lang="it-IT" sz="2000" dirty="0"/>
              <a:t>Oggi, però, con la Legge n. 112/2016 si sta dando vita ad un nuovo modo di intendere il “dopo di Noi”, partendo dal riconoscimento che le persone con disabilità non possono, dall’oggi al domani, essere “deportate” in una struttura, a volte anche lontana centinaia di chilometri dal tessuto sociale dove hanno vissuto, e veder spezzato tutto il loro percorso di vita fino a quel momento costruito. Per la prima volta, si inizia a pensare alla </a:t>
            </a:r>
            <a:r>
              <a:rPr lang="it-IT" sz="2000" dirty="0" err="1"/>
              <a:t>pcd</a:t>
            </a:r>
            <a:r>
              <a:rPr lang="it-IT" sz="2000" dirty="0"/>
              <a:t> non solo come destinataria passiva di un’attività di mera assistenza da erogare in una struttura, ma</a:t>
            </a:r>
            <a:r>
              <a:rPr lang="it-IT" sz="2000" dirty="0">
                <a:solidFill>
                  <a:schemeClr val="tx1">
                    <a:lumMod val="75000"/>
                    <a:lumOff val="25000"/>
                  </a:schemeClr>
                </a:solidFill>
              </a:rPr>
              <a:t> </a:t>
            </a:r>
            <a:r>
              <a:rPr lang="it-IT" sz="2000" dirty="0">
                <a:solidFill>
                  <a:srgbClr val="FF0000"/>
                </a:solidFill>
              </a:rPr>
              <a:t>al suo essere Persona, che, come tutti gli altri, ha diritto a non veder “spezzato il filo” della sua vita (sol perché i genitori non possono più supportarlo). </a:t>
            </a:r>
          </a:p>
        </p:txBody>
      </p:sp>
      <p:sp>
        <p:nvSpPr>
          <p:cNvPr id="10" name="Titolo 2"/>
          <p:cNvSpPr>
            <a:spLocks noGrp="1"/>
          </p:cNvSpPr>
          <p:nvPr>
            <p:ph type="title"/>
          </p:nvPr>
        </p:nvSpPr>
        <p:spPr>
          <a:xfrm>
            <a:off x="1787236" y="637308"/>
            <a:ext cx="9933709" cy="845127"/>
          </a:xfrm>
        </p:spPr>
        <p:txBody>
          <a:bodyPr>
            <a:normAutofit/>
          </a:bodyPr>
          <a:lstStyle/>
          <a:p>
            <a:pPr algn="ctr"/>
            <a:r>
              <a:rPr lang="it-IT" sz="3100" b="1" dirty="0">
                <a:solidFill>
                  <a:srgbClr val="C00000"/>
                </a:solidFill>
                <a:latin typeface="Century Gothic" pitchFamily="34" charset="0"/>
              </a:rPr>
              <a:t>Legge n. 112/2016 e cambio di paradigma</a:t>
            </a:r>
          </a:p>
        </p:txBody>
      </p:sp>
      <p:pic>
        <p:nvPicPr>
          <p:cNvPr id="8" name="Immagine 7"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212913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C00000"/>
                </a:solidFill>
              </a:rPr>
              <a:t>Decreto attuativo 23 novembre 2016 </a:t>
            </a:r>
            <a:br>
              <a:rPr lang="it-IT" b="1" dirty="0">
                <a:solidFill>
                  <a:srgbClr val="C00000"/>
                </a:solidFill>
              </a:rPr>
            </a:br>
            <a:endParaRPr lang="it-IT" b="1" dirty="0">
              <a:solidFill>
                <a:srgbClr val="C00000"/>
              </a:solidFill>
            </a:endParaRPr>
          </a:p>
        </p:txBody>
      </p:sp>
      <p:sp>
        <p:nvSpPr>
          <p:cNvPr id="3" name="Segnaposto contenuto 2"/>
          <p:cNvSpPr>
            <a:spLocks noGrp="1"/>
          </p:cNvSpPr>
          <p:nvPr>
            <p:ph idx="1"/>
          </p:nvPr>
        </p:nvSpPr>
        <p:spPr>
          <a:xfrm>
            <a:off x="1632857" y="1528354"/>
            <a:ext cx="9980023" cy="5329646"/>
          </a:xfrm>
        </p:spPr>
        <p:txBody>
          <a:bodyPr>
            <a:normAutofit fontScale="47500" lnSpcReduction="20000"/>
          </a:bodyPr>
          <a:lstStyle/>
          <a:p>
            <a:pPr marL="0" indent="0" algn="just">
              <a:buNone/>
            </a:pPr>
            <a:r>
              <a:rPr lang="it-IT" sz="3800" dirty="0">
                <a:solidFill>
                  <a:schemeClr val="tx1"/>
                </a:solidFill>
              </a:rPr>
              <a:t>Con tale Decreto sono state ripartite tra le varie Regioni le risorse del Fondo Nazionale per l’annualità 2016 e</a:t>
            </a:r>
            <a:r>
              <a:rPr lang="it-IT" sz="3800" dirty="0"/>
              <a:t> </a:t>
            </a:r>
            <a:r>
              <a:rPr lang="it-IT" sz="3800" b="1" dirty="0">
                <a:solidFill>
                  <a:srgbClr val="C00000"/>
                </a:solidFill>
              </a:rPr>
              <a:t>sono state date anche le indicazioni cui le Regioni si sarebbero dovute attenere</a:t>
            </a:r>
            <a:r>
              <a:rPr lang="it-IT" sz="3800" dirty="0">
                <a:solidFill>
                  <a:schemeClr val="tx1"/>
                </a:solidFill>
              </a:rPr>
              <a:t>, anche meglio declinando le sopra quattro citate aree di intervento, previste dalla Legge, nelle cinque MISURE: A,B,C,D, E. </a:t>
            </a:r>
          </a:p>
          <a:p>
            <a:pPr marL="0" indent="0" algn="just">
              <a:buNone/>
            </a:pPr>
            <a:r>
              <a:rPr lang="it-IT" sz="3800" dirty="0">
                <a:solidFill>
                  <a:schemeClr val="tx1"/>
                </a:solidFill>
              </a:rPr>
              <a:t> </a:t>
            </a:r>
          </a:p>
          <a:p>
            <a:pPr marL="0" indent="0" algn="just">
              <a:buNone/>
            </a:pPr>
            <a:r>
              <a:rPr lang="it-IT" sz="3800" dirty="0">
                <a:solidFill>
                  <a:schemeClr val="tx1"/>
                </a:solidFill>
              </a:rPr>
              <a:t>In forza di tale decreto le Regioni entro il 28 febbraio 2017 erano tenute ad inviare al Ministero il programma di attuazione a fronte del quale hanno poi ricevuto l’erogazione della prima tranche del fondo annualità 2016.</a:t>
            </a:r>
          </a:p>
          <a:p>
            <a:pPr marL="0" indent="0" algn="just">
              <a:buNone/>
            </a:pPr>
            <a:endParaRPr lang="it-IT" sz="3800" dirty="0">
              <a:solidFill>
                <a:schemeClr val="tx1"/>
              </a:solidFill>
            </a:endParaRPr>
          </a:p>
          <a:p>
            <a:pPr marL="0" indent="0" algn="just">
              <a:buNone/>
            </a:pPr>
            <a:r>
              <a:rPr lang="it-IT" sz="3800" b="1" dirty="0">
                <a:solidFill>
                  <a:schemeClr val="tx1"/>
                </a:solidFill>
              </a:rPr>
              <a:t>L’annualità 2017 è stata ripartita con altro Decreto del 21.06.2017.</a:t>
            </a:r>
          </a:p>
          <a:p>
            <a:pPr marL="0" indent="0" algn="just">
              <a:buNone/>
            </a:pPr>
            <a:endParaRPr lang="it-IT" sz="3800" b="1" dirty="0">
              <a:solidFill>
                <a:schemeClr val="tx1"/>
              </a:solidFill>
            </a:endParaRPr>
          </a:p>
          <a:p>
            <a:pPr marL="0" indent="0" algn="just">
              <a:buNone/>
            </a:pPr>
            <a:r>
              <a:rPr lang="it-IT" sz="3800" b="1" dirty="0">
                <a:solidFill>
                  <a:schemeClr val="tx1"/>
                </a:solidFill>
              </a:rPr>
              <a:t>L’annualità 2018 è già stata oggetto di Intesa Stato Regioni nella seduta del 06.09.2018 e si attende il Decreto </a:t>
            </a:r>
          </a:p>
          <a:p>
            <a:pPr marL="0" indent="0" algn="just">
              <a:buNone/>
            </a:pPr>
            <a:endParaRPr lang="it-IT" sz="2400" b="1" dirty="0">
              <a:solidFill>
                <a:schemeClr val="tx1"/>
              </a:solidFill>
            </a:endParaRPr>
          </a:p>
          <a:p>
            <a:pPr marL="0" indent="0" algn="just">
              <a:buNone/>
            </a:pPr>
            <a:r>
              <a:rPr lang="it-IT" sz="4400" b="1" dirty="0">
                <a:solidFill>
                  <a:srgbClr val="C00000"/>
                </a:solidFill>
              </a:rPr>
              <a:t>N.B. Ai sensi dell’art. 6 comma 3 del Decreto “l’erogazione delle risorse spettanti a ciascuna regione deve essere comunque preceduta dalla rendicontazione sull’effettiva attribuzione ai beneficiari delle risorse trasferite nel secondo anno precedente l’erogazione medesima</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422376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4184" y="762001"/>
            <a:ext cx="8911687" cy="992874"/>
          </a:xfrm>
        </p:spPr>
        <p:txBody>
          <a:bodyPr>
            <a:normAutofit fontScale="90000"/>
          </a:bodyPr>
          <a:lstStyle/>
          <a:p>
            <a:pPr algn="ctr"/>
            <a:r>
              <a:rPr lang="it-IT" b="1" dirty="0">
                <a:solidFill>
                  <a:srgbClr val="C00000"/>
                </a:solidFill>
              </a:rPr>
              <a:t>ART. 3 comma 3 Legge n. 112/2016     COMPITI DELLE REGIONI </a:t>
            </a:r>
            <a:br>
              <a:rPr lang="it-IT" b="1" dirty="0">
                <a:solidFill>
                  <a:srgbClr val="C00000"/>
                </a:solidFill>
              </a:rPr>
            </a:br>
            <a:endParaRPr lang="it-IT" sz="2700" dirty="0"/>
          </a:p>
        </p:txBody>
      </p:sp>
      <p:sp>
        <p:nvSpPr>
          <p:cNvPr id="3" name="Segnaposto contenuto 2"/>
          <p:cNvSpPr>
            <a:spLocks noGrp="1"/>
          </p:cNvSpPr>
          <p:nvPr>
            <p:ph idx="1"/>
          </p:nvPr>
        </p:nvSpPr>
        <p:spPr>
          <a:xfrm>
            <a:off x="1752600" y="2679700"/>
            <a:ext cx="9998122" cy="3625566"/>
          </a:xfrm>
        </p:spPr>
        <p:txBody>
          <a:bodyPr>
            <a:noAutofit/>
          </a:bodyPr>
          <a:lstStyle/>
          <a:p>
            <a:pPr marL="0" indent="0" algn="just">
              <a:buNone/>
            </a:pPr>
            <a:r>
              <a:rPr lang="it-IT" sz="2800" dirty="0">
                <a:solidFill>
                  <a:schemeClr val="tx1"/>
                </a:solidFill>
              </a:rPr>
              <a:t>Le Regioni adottano indirizzi di programmazione e definiscono i criteri e le modalità per l’erogazione dei finanziamenti, le modalità per la pubblicità dei finanziamenti erogati e la verifica dell’attuazione delle attività svolte e le ipotesi di revoca dei finanziamenti concessi. </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46470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4184" y="473985"/>
            <a:ext cx="8911687" cy="1280890"/>
          </a:xfrm>
        </p:spPr>
        <p:txBody>
          <a:bodyPr>
            <a:normAutofit/>
          </a:bodyPr>
          <a:lstStyle/>
          <a:p>
            <a:pPr algn="ctr"/>
            <a:r>
              <a:rPr lang="it-IT" b="1" dirty="0">
                <a:solidFill>
                  <a:srgbClr val="C00000"/>
                </a:solidFill>
              </a:rPr>
              <a:t>ART. 4 comma 3 Legge n. 112/2016</a:t>
            </a:r>
            <a:br>
              <a:rPr lang="it-IT" b="1" dirty="0">
                <a:solidFill>
                  <a:srgbClr val="C00000"/>
                </a:solidFill>
              </a:rPr>
            </a:br>
            <a:r>
              <a:rPr lang="it-IT" b="1" dirty="0">
                <a:solidFill>
                  <a:srgbClr val="C00000"/>
                </a:solidFill>
              </a:rPr>
              <a:t>INTERVENTI </a:t>
            </a:r>
            <a:r>
              <a:rPr lang="it-IT" b="1" dirty="0" err="1">
                <a:solidFill>
                  <a:srgbClr val="C00000"/>
                </a:solidFill>
              </a:rPr>
              <a:t>DI</a:t>
            </a:r>
            <a:r>
              <a:rPr lang="it-IT" b="1" dirty="0">
                <a:solidFill>
                  <a:srgbClr val="C00000"/>
                </a:solidFill>
              </a:rPr>
              <a:t> SUSSIDIARIETA’ </a:t>
            </a:r>
            <a:endParaRPr lang="it-IT" sz="2700" dirty="0"/>
          </a:p>
        </p:txBody>
      </p:sp>
      <p:sp>
        <p:nvSpPr>
          <p:cNvPr id="3" name="Segnaposto contenuto 2"/>
          <p:cNvSpPr>
            <a:spLocks noGrp="1"/>
          </p:cNvSpPr>
          <p:nvPr>
            <p:ph idx="1"/>
          </p:nvPr>
        </p:nvSpPr>
        <p:spPr>
          <a:xfrm>
            <a:off x="1623811" y="1984241"/>
            <a:ext cx="9998122" cy="3625566"/>
          </a:xfrm>
        </p:spPr>
        <p:txBody>
          <a:bodyPr>
            <a:noAutofit/>
          </a:bodyPr>
          <a:lstStyle/>
          <a:p>
            <a:pPr marL="0" indent="0" algn="just">
              <a:buNone/>
            </a:pPr>
            <a:r>
              <a:rPr lang="it-IT" sz="2500" b="1" dirty="0">
                <a:solidFill>
                  <a:schemeClr val="tx1"/>
                </a:solidFill>
              </a:rPr>
              <a:t>L’attività di programmazione </a:t>
            </a:r>
            <a:r>
              <a:rPr lang="it-IT" sz="2500" dirty="0">
                <a:solidFill>
                  <a:schemeClr val="tx1"/>
                </a:solidFill>
              </a:rPr>
              <a:t>(regionale, distrettuale, comunale, ecc..) degli interventi finanziate con il Fondo deve prevedere il coinvolgimento delle organizzazioni di rappresentanza delle persone con disabilità. </a:t>
            </a:r>
          </a:p>
          <a:p>
            <a:pPr marL="0" indent="0" algn="just">
              <a:buNone/>
            </a:pPr>
            <a:endParaRPr lang="it-IT" sz="2500" dirty="0">
              <a:solidFill>
                <a:schemeClr val="tx1"/>
              </a:solidFill>
            </a:endParaRPr>
          </a:p>
          <a:p>
            <a:pPr marL="0" indent="0" algn="just">
              <a:buNone/>
            </a:pPr>
            <a:r>
              <a:rPr lang="it-IT" sz="2500" dirty="0">
                <a:solidFill>
                  <a:schemeClr val="tx1"/>
                </a:solidFill>
              </a:rPr>
              <a:t>Al </a:t>
            </a:r>
            <a:r>
              <a:rPr lang="it-IT" sz="2500" b="1" dirty="0">
                <a:solidFill>
                  <a:schemeClr val="tx1"/>
                </a:solidFill>
              </a:rPr>
              <a:t>finanziamento dei programmi </a:t>
            </a:r>
            <a:r>
              <a:rPr lang="it-IT" sz="2500" dirty="0">
                <a:solidFill>
                  <a:schemeClr val="tx1"/>
                </a:solidFill>
              </a:rPr>
              <a:t>ed all’</a:t>
            </a:r>
            <a:r>
              <a:rPr lang="it-IT" sz="2500" b="1" dirty="0">
                <a:solidFill>
                  <a:schemeClr val="tx1"/>
                </a:solidFill>
              </a:rPr>
              <a:t>attuazione</a:t>
            </a:r>
            <a:r>
              <a:rPr lang="it-IT" sz="2500" dirty="0">
                <a:solidFill>
                  <a:schemeClr val="tx1"/>
                </a:solidFill>
              </a:rPr>
              <a:t> degli interventi possono compartecipare le regioni, gli enti locali, gli enti del terzo settore, nonché altri soggetti di diritto privato con comprovata esperienza nel settore dell’assistenza alle persone con disabilità e le famiglie che si associano per le finalità dette. </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464705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309" y="679268"/>
            <a:ext cx="9362303" cy="1225731"/>
          </a:xfrm>
        </p:spPr>
        <p:txBody>
          <a:bodyPr/>
          <a:lstStyle/>
          <a:p>
            <a:r>
              <a:rPr lang="it-IT" b="1" dirty="0">
                <a:solidFill>
                  <a:srgbClr val="C00000"/>
                </a:solidFill>
              </a:rPr>
              <a:t>ELEMENTI RILEVANTI ED INNOVATIVI DEL DECRETO ATTUATIVO 23.11.2016 </a:t>
            </a:r>
          </a:p>
        </p:txBody>
      </p:sp>
      <p:sp>
        <p:nvSpPr>
          <p:cNvPr id="3" name="Segnaposto contenuto 2"/>
          <p:cNvSpPr>
            <a:spLocks noGrp="1"/>
          </p:cNvSpPr>
          <p:nvPr>
            <p:ph idx="1"/>
          </p:nvPr>
        </p:nvSpPr>
        <p:spPr>
          <a:xfrm>
            <a:off x="1672045" y="2877629"/>
            <a:ext cx="9940835" cy="1851125"/>
          </a:xfrm>
        </p:spPr>
        <p:txBody>
          <a:bodyPr>
            <a:noAutofit/>
          </a:bodyPr>
          <a:lstStyle/>
          <a:p>
            <a:pPr marL="0" indent="0" algn="just">
              <a:buNone/>
            </a:pPr>
            <a:r>
              <a:rPr lang="it-IT" sz="3600" dirty="0">
                <a:solidFill>
                  <a:schemeClr val="tx1"/>
                </a:solidFill>
              </a:rPr>
              <a:t>Devono essere rispettati dalle Regioni nella loro programmazione ed attuazione della Legge n. 112/2016 </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9612" y="627017"/>
            <a:ext cx="9666514" cy="1127858"/>
          </a:xfrm>
        </p:spPr>
        <p:txBody>
          <a:bodyPr>
            <a:normAutofit fontScale="90000"/>
          </a:bodyPr>
          <a:lstStyle/>
          <a:p>
            <a:pPr marL="1698625" indent="-1698625" algn="ctr"/>
            <a:r>
              <a:rPr lang="it-IT" b="1" dirty="0">
                <a:solidFill>
                  <a:srgbClr val="C00000"/>
                </a:solidFill>
              </a:rPr>
              <a:t>ART. 2 D.M. : VALUTAZIONE MULTIDIMENSIONALE E PROGETTO PERSONALIZZATO</a:t>
            </a:r>
            <a:br>
              <a:rPr lang="it-IT" dirty="0"/>
            </a:br>
            <a:endParaRPr lang="it-IT" dirty="0"/>
          </a:p>
        </p:txBody>
      </p:sp>
      <p:sp>
        <p:nvSpPr>
          <p:cNvPr id="3" name="Segnaposto contenuto 2"/>
          <p:cNvSpPr>
            <a:spLocks noGrp="1"/>
          </p:cNvSpPr>
          <p:nvPr>
            <p:ph idx="1"/>
          </p:nvPr>
        </p:nvSpPr>
        <p:spPr>
          <a:xfrm>
            <a:off x="1222407" y="1904999"/>
            <a:ext cx="10472287" cy="4717181"/>
          </a:xfrm>
        </p:spPr>
        <p:txBody>
          <a:bodyPr>
            <a:noAutofit/>
          </a:bodyPr>
          <a:lstStyle/>
          <a:p>
            <a:pPr algn="just"/>
            <a:r>
              <a:rPr lang="it-IT" sz="2000" dirty="0">
                <a:solidFill>
                  <a:schemeClr val="tx1"/>
                </a:solidFill>
              </a:rPr>
              <a:t>L’accesso alle risorse del Fondo avviene previa valutazione:</a:t>
            </a:r>
          </a:p>
          <a:p>
            <a:pPr marL="0" indent="0" algn="just">
              <a:buNone/>
            </a:pPr>
            <a:r>
              <a:rPr lang="it-IT" sz="2000" dirty="0">
                <a:solidFill>
                  <a:schemeClr val="tx1"/>
                </a:solidFill>
              </a:rPr>
              <a:t>- multidimensionale</a:t>
            </a:r>
          </a:p>
          <a:p>
            <a:pPr marL="0" indent="0" algn="just">
              <a:buNone/>
            </a:pPr>
            <a:r>
              <a:rPr lang="it-IT" sz="2000" dirty="0">
                <a:solidFill>
                  <a:schemeClr val="tx1"/>
                </a:solidFill>
              </a:rPr>
              <a:t>- equipe </a:t>
            </a:r>
            <a:r>
              <a:rPr lang="it-IT" sz="2000" dirty="0" err="1">
                <a:solidFill>
                  <a:schemeClr val="tx1"/>
                </a:solidFill>
              </a:rPr>
              <a:t>multiprofessionale</a:t>
            </a:r>
            <a:r>
              <a:rPr lang="it-IT" sz="2000" dirty="0">
                <a:solidFill>
                  <a:schemeClr val="tx1"/>
                </a:solidFill>
              </a:rPr>
              <a:t> (componente clinica e sociale)</a:t>
            </a:r>
          </a:p>
          <a:p>
            <a:pPr marL="0" indent="0" algn="just">
              <a:buNone/>
            </a:pPr>
            <a:r>
              <a:rPr lang="it-IT" sz="2000" dirty="0">
                <a:solidFill>
                  <a:schemeClr val="tx1"/>
                </a:solidFill>
              </a:rPr>
              <a:t>- principi modello </a:t>
            </a:r>
            <a:r>
              <a:rPr lang="it-IT" sz="2000" dirty="0" err="1">
                <a:solidFill>
                  <a:schemeClr val="tx1"/>
                </a:solidFill>
              </a:rPr>
              <a:t>biopsicosociale</a:t>
            </a:r>
            <a:endParaRPr lang="it-IT" sz="2000" dirty="0">
              <a:solidFill>
                <a:schemeClr val="tx1"/>
              </a:solidFill>
            </a:endParaRPr>
          </a:p>
          <a:p>
            <a:pPr marL="0" indent="0" algn="just">
              <a:buNone/>
            </a:pPr>
            <a:r>
              <a:rPr lang="it-IT" sz="2000" dirty="0">
                <a:solidFill>
                  <a:schemeClr val="tx1"/>
                </a:solidFill>
              </a:rPr>
              <a:t>- in coerenza con sistema ICF</a:t>
            </a:r>
          </a:p>
          <a:p>
            <a:pPr marL="0" indent="0" algn="just">
              <a:buNone/>
            </a:pPr>
            <a:r>
              <a:rPr lang="it-IT" sz="2000" dirty="0">
                <a:solidFill>
                  <a:schemeClr val="tx1"/>
                </a:solidFill>
              </a:rPr>
              <a:t>- analizzi la dimensione del funzionamento della </a:t>
            </a:r>
            <a:r>
              <a:rPr lang="it-IT" sz="2000" dirty="0" err="1">
                <a:solidFill>
                  <a:schemeClr val="tx1"/>
                </a:solidFill>
              </a:rPr>
              <a:t>PcD</a:t>
            </a:r>
            <a:r>
              <a:rPr lang="it-IT" sz="2000" dirty="0">
                <a:solidFill>
                  <a:schemeClr val="tx1"/>
                </a:solidFill>
              </a:rPr>
              <a:t>, specificandone la prospettiva della qualità della vita in riferimento ad aree specifiche:</a:t>
            </a:r>
          </a:p>
          <a:p>
            <a:pPr algn="just">
              <a:buFont typeface="Wingdings" panose="05000000000000000000" pitchFamily="2" charset="2"/>
              <a:buChar char="Ø"/>
            </a:pPr>
            <a:r>
              <a:rPr lang="it-IT" sz="2000" dirty="0">
                <a:solidFill>
                  <a:schemeClr val="tx1"/>
                </a:solidFill>
              </a:rPr>
              <a:t> Cura della propria persona, inclusa la gestione degli interventi terapeutici</a:t>
            </a:r>
          </a:p>
          <a:p>
            <a:pPr algn="just">
              <a:buFont typeface="Wingdings" panose="05000000000000000000" pitchFamily="2" charset="2"/>
              <a:buChar char="Ø"/>
            </a:pPr>
            <a:r>
              <a:rPr lang="it-IT" sz="2000" dirty="0">
                <a:solidFill>
                  <a:schemeClr val="tx1"/>
                </a:solidFill>
              </a:rPr>
              <a:t> Mobilità</a:t>
            </a:r>
          </a:p>
          <a:p>
            <a:pPr>
              <a:buFont typeface="Wingdings" panose="05000000000000000000" pitchFamily="2" charset="2"/>
              <a:buChar char="Ø"/>
            </a:pPr>
            <a:r>
              <a:rPr lang="it-IT" sz="2000" dirty="0">
                <a:solidFill>
                  <a:schemeClr val="tx1"/>
                </a:solidFill>
              </a:rPr>
              <a:t> Comunicazione e altre attività cognitive</a:t>
            </a:r>
          </a:p>
          <a:p>
            <a:pPr>
              <a:buFont typeface="Wingdings" panose="05000000000000000000" pitchFamily="2" charset="2"/>
              <a:buChar char="Ø"/>
            </a:pPr>
            <a:r>
              <a:rPr lang="it-IT" sz="2000" dirty="0">
                <a:solidFill>
                  <a:schemeClr val="tx1"/>
                </a:solidFill>
              </a:rPr>
              <a:t> Attività strumentali e relazionali della vita quotidiana</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2786488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67989" y="587829"/>
            <a:ext cx="9485810" cy="627017"/>
          </a:xfrm>
        </p:spPr>
        <p:txBody>
          <a:bodyPr>
            <a:normAutofit fontScale="90000"/>
          </a:bodyPr>
          <a:lstStyle/>
          <a:p>
            <a:r>
              <a:rPr lang="it-IT" b="1" dirty="0">
                <a:solidFill>
                  <a:srgbClr val="C00000"/>
                </a:solidFill>
              </a:rPr>
              <a:t>………. Approfondisce ancora</a:t>
            </a:r>
            <a:br>
              <a:rPr lang="it-IT" dirty="0"/>
            </a:br>
            <a:endParaRPr lang="it-IT" dirty="0"/>
          </a:p>
        </p:txBody>
      </p:sp>
      <p:sp>
        <p:nvSpPr>
          <p:cNvPr id="3" name="Segnaposto contenuto 2"/>
          <p:cNvSpPr>
            <a:spLocks noGrp="1"/>
          </p:cNvSpPr>
          <p:nvPr>
            <p:ph idx="1"/>
          </p:nvPr>
        </p:nvSpPr>
        <p:spPr>
          <a:xfrm>
            <a:off x="1299410" y="1685109"/>
            <a:ext cx="10054389" cy="4644254"/>
          </a:xfrm>
        </p:spPr>
        <p:txBody>
          <a:bodyPr>
            <a:noAutofit/>
          </a:bodyPr>
          <a:lstStyle/>
          <a:p>
            <a:pPr marL="0" indent="0" algn="just">
              <a:buNone/>
            </a:pPr>
            <a:r>
              <a:rPr lang="it-IT" sz="2400" dirty="0">
                <a:solidFill>
                  <a:schemeClr val="tx1"/>
                </a:solidFill>
              </a:rPr>
              <a:t>………la valutazione deve essere finalizzata:</a:t>
            </a:r>
          </a:p>
          <a:p>
            <a:pPr algn="just">
              <a:buFont typeface="Wingdings" panose="05000000000000000000" pitchFamily="2" charset="2"/>
              <a:buChar char="Ø"/>
            </a:pPr>
            <a:r>
              <a:rPr lang="it-IT" sz="2400" dirty="0">
                <a:solidFill>
                  <a:schemeClr val="tx1"/>
                </a:solidFill>
              </a:rPr>
              <a:t>Al miglioramento della qualità della vita</a:t>
            </a:r>
          </a:p>
          <a:p>
            <a:pPr algn="just">
              <a:buFont typeface="Wingdings" panose="05000000000000000000" pitchFamily="2" charset="2"/>
              <a:buChar char="Ø"/>
            </a:pPr>
            <a:r>
              <a:rPr lang="it-IT" sz="2400" dirty="0">
                <a:solidFill>
                  <a:schemeClr val="tx1"/>
                </a:solidFill>
              </a:rPr>
              <a:t>Alla corretta allocazione delle risorse attraverso l’integrazione di valutazione –progettazione- percorsi e servizi in essere</a:t>
            </a:r>
          </a:p>
          <a:p>
            <a:pPr marL="0" indent="0" algn="just">
              <a:buNone/>
            </a:pPr>
            <a:r>
              <a:rPr lang="it-IT" sz="2400" dirty="0">
                <a:solidFill>
                  <a:schemeClr val="tx1"/>
                </a:solidFill>
              </a:rPr>
              <a:t>Il progetto individuale di vita, redatto ai sensi e per gli effetti dell’art. 14 delle legge 328/2000, deve :</a:t>
            </a:r>
          </a:p>
          <a:p>
            <a:pPr algn="just">
              <a:buFont typeface="Wingdings" panose="05000000000000000000" pitchFamily="2" charset="2"/>
              <a:buChar char="Ø"/>
            </a:pPr>
            <a:r>
              <a:rPr lang="it-IT" sz="2400" dirty="0">
                <a:solidFill>
                  <a:schemeClr val="tx1"/>
                </a:solidFill>
              </a:rPr>
              <a:t>tenere conto dei desideri aspettative e preferenze della persona:</a:t>
            </a:r>
          </a:p>
          <a:p>
            <a:pPr algn="just">
              <a:buFont typeface="Wingdings" panose="05000000000000000000" pitchFamily="2" charset="2"/>
              <a:buChar char="Ø"/>
            </a:pPr>
            <a:r>
              <a:rPr lang="it-IT" sz="2400" dirty="0">
                <a:solidFill>
                  <a:schemeClr val="tx1"/>
                </a:solidFill>
              </a:rPr>
              <a:t>garantire l’ AUTODETERMINAZIONE della </a:t>
            </a:r>
            <a:r>
              <a:rPr lang="it-IT" sz="2400" dirty="0" err="1">
                <a:solidFill>
                  <a:schemeClr val="tx1"/>
                </a:solidFill>
              </a:rPr>
              <a:t>Pdc</a:t>
            </a:r>
            <a:r>
              <a:rPr lang="it-IT" sz="2400" dirty="0">
                <a:solidFill>
                  <a:schemeClr val="tx1"/>
                </a:solidFill>
              </a:rPr>
              <a:t>, anche nelle fasi di monitoraggio e valutazione </a:t>
            </a:r>
            <a:r>
              <a:rPr lang="it-IT" sz="2400" b="1" dirty="0">
                <a:solidFill>
                  <a:srgbClr val="C00000"/>
                </a:solidFill>
              </a:rPr>
              <a:t>(VEDI PROGETTO “IO CITTADINO” </a:t>
            </a:r>
            <a:r>
              <a:rPr lang="it-IT" sz="2400" b="1" dirty="0" err="1">
                <a:solidFill>
                  <a:srgbClr val="C00000"/>
                </a:solidFill>
              </a:rPr>
              <a:t>DI</a:t>
            </a:r>
            <a:r>
              <a:rPr lang="it-IT" sz="2400" b="1" dirty="0">
                <a:solidFill>
                  <a:srgbClr val="C00000"/>
                </a:solidFill>
              </a:rPr>
              <a:t> ANFFAS ONLUS”) </a:t>
            </a:r>
          </a:p>
          <a:p>
            <a:pPr algn="just">
              <a:buNone/>
            </a:pPr>
            <a:endParaRPr lang="it-IT" sz="2400" dirty="0">
              <a:solidFill>
                <a:schemeClr val="tx1"/>
              </a:solidFill>
            </a:endParaRPr>
          </a:p>
          <a:p>
            <a:pPr algn="just">
              <a:buFont typeface="Wingdings" panose="05000000000000000000" pitchFamily="2" charset="2"/>
              <a:buChar char="Ø"/>
            </a:pPr>
            <a:endParaRPr lang="it-IT" sz="2400" dirty="0">
              <a:solidFill>
                <a:schemeClr val="tx1"/>
              </a:solidFill>
            </a:endParaRP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26184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47537" y="2050868"/>
            <a:ext cx="10157075" cy="4532811"/>
          </a:xfrm>
        </p:spPr>
        <p:txBody>
          <a:bodyPr>
            <a:normAutofit/>
          </a:bodyPr>
          <a:lstStyle/>
          <a:p>
            <a:pPr algn="just">
              <a:buFont typeface="Wingdings" panose="05000000000000000000" pitchFamily="2" charset="2"/>
              <a:buChar char="Ø"/>
            </a:pPr>
            <a:r>
              <a:rPr lang="it-IT" sz="2400" dirty="0">
                <a:solidFill>
                  <a:schemeClr val="tx1"/>
                </a:solidFill>
              </a:rPr>
              <a:t>indicare l’insieme di «tutte le risorse» da poter utilizzare in maniera flessibile, dinamica ed integrata </a:t>
            </a:r>
            <a:r>
              <a:rPr lang="it-IT" sz="2400" b="1" dirty="0">
                <a:solidFill>
                  <a:srgbClr val="C00000"/>
                </a:solidFill>
              </a:rPr>
              <a:t>(VEDI SPERIMENTAZIONE </a:t>
            </a:r>
            <a:r>
              <a:rPr lang="it-IT" sz="2400" b="1" dirty="0" err="1">
                <a:solidFill>
                  <a:srgbClr val="C00000"/>
                </a:solidFill>
              </a:rPr>
              <a:t>DI</a:t>
            </a:r>
            <a:r>
              <a:rPr lang="it-IT" sz="2400" b="1" dirty="0">
                <a:solidFill>
                  <a:srgbClr val="C00000"/>
                </a:solidFill>
              </a:rPr>
              <a:t> ANFFAS LOMBARDIA SU BUDGET </a:t>
            </a:r>
            <a:r>
              <a:rPr lang="it-IT" sz="2400" b="1" dirty="0" err="1">
                <a:solidFill>
                  <a:srgbClr val="C00000"/>
                </a:solidFill>
              </a:rPr>
              <a:t>DI</a:t>
            </a:r>
            <a:r>
              <a:rPr lang="it-IT" sz="2400" b="1" dirty="0">
                <a:solidFill>
                  <a:srgbClr val="C00000"/>
                </a:solidFill>
              </a:rPr>
              <a:t> PROGETTO) </a:t>
            </a:r>
          </a:p>
          <a:p>
            <a:pPr algn="just">
              <a:buFont typeface="Wingdings" panose="05000000000000000000" pitchFamily="2" charset="2"/>
              <a:buChar char="Ø"/>
            </a:pPr>
            <a:r>
              <a:rPr lang="it-IT" sz="2400" dirty="0">
                <a:solidFill>
                  <a:schemeClr val="tx1"/>
                </a:solidFill>
              </a:rPr>
              <a:t>prevedere nomina del case manager come figura di riferimento</a:t>
            </a:r>
          </a:p>
          <a:p>
            <a:pPr algn="just">
              <a:buFont typeface="Wingdings" panose="05000000000000000000" pitchFamily="2" charset="2"/>
              <a:buChar char="Ø"/>
              <a:tabLst>
                <a:tab pos="1346200" algn="l"/>
              </a:tabLst>
            </a:pPr>
            <a:r>
              <a:rPr lang="it-IT" sz="2400" dirty="0">
                <a:solidFill>
                  <a:schemeClr val="tx1"/>
                </a:solidFill>
              </a:rPr>
              <a:t>prevederne metodologie di monitoraggio e di verifica periodica tenuto conto dei desideri della </a:t>
            </a:r>
            <a:r>
              <a:rPr lang="it-IT" sz="2400" dirty="0" err="1">
                <a:solidFill>
                  <a:schemeClr val="tx1"/>
                </a:solidFill>
              </a:rPr>
              <a:t>PcD</a:t>
            </a:r>
            <a:r>
              <a:rPr lang="it-IT" sz="2400" dirty="0">
                <a:solidFill>
                  <a:schemeClr val="tx1"/>
                </a:solidFill>
              </a:rPr>
              <a:t> oltre alla sua soddisfazione (valutazione soggettiva) </a:t>
            </a:r>
            <a:r>
              <a:rPr lang="it-IT" sz="2400" dirty="0"/>
              <a:t>(</a:t>
            </a:r>
            <a:r>
              <a:rPr lang="it-IT" sz="2400" b="1" dirty="0">
                <a:solidFill>
                  <a:srgbClr val="C00000"/>
                </a:solidFill>
              </a:rPr>
              <a:t>VEDI PROGETTO MATRICI ECOLOGICHE 2.0)</a:t>
            </a:r>
          </a:p>
          <a:p>
            <a:endParaRPr lang="it-IT" dirty="0"/>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
        <p:nvSpPr>
          <p:cNvPr id="5" name="Titolo 1"/>
          <p:cNvSpPr>
            <a:spLocks noGrp="1"/>
          </p:cNvSpPr>
          <p:nvPr>
            <p:ph type="title"/>
          </p:nvPr>
        </p:nvSpPr>
        <p:spPr>
          <a:xfrm>
            <a:off x="1867989" y="587829"/>
            <a:ext cx="9485810" cy="627017"/>
          </a:xfrm>
        </p:spPr>
        <p:txBody>
          <a:bodyPr>
            <a:normAutofit fontScale="90000"/>
          </a:bodyPr>
          <a:lstStyle/>
          <a:p>
            <a:r>
              <a:rPr lang="it-IT" b="1" dirty="0" err="1">
                <a:solidFill>
                  <a:srgbClr val="C00000"/>
                </a:solidFill>
              </a:rPr>
              <a:t>……</a:t>
            </a:r>
            <a:r>
              <a:rPr lang="it-IT" b="1" dirty="0">
                <a:solidFill>
                  <a:srgbClr val="C00000"/>
                </a:solidFill>
              </a:rPr>
              <a:t>. E Approfondisce ancora</a:t>
            </a:r>
            <a:br>
              <a:rPr lang="it-IT" dirty="0"/>
            </a:br>
            <a:endParaRPr lang="it-IT" dirty="0"/>
          </a:p>
        </p:txBody>
      </p:sp>
    </p:spTree>
    <p:extLst>
      <p:ext uri="{BB962C8B-B14F-4D97-AF65-F5344CB8AC3E}">
        <p14:creationId xmlns:p14="http://schemas.microsoft.com/office/powerpoint/2010/main" val="3760768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74800" y="1474822"/>
            <a:ext cx="10185830" cy="4493538"/>
          </a:xfrm>
          <a:prstGeom prst="rect">
            <a:avLst/>
          </a:prstGeom>
        </p:spPr>
        <p:txBody>
          <a:bodyPr wrap="square">
            <a:spAutoFit/>
          </a:bodyPr>
          <a:lstStyle/>
          <a:p>
            <a:pPr algn="just"/>
            <a:r>
              <a:rPr lang="it-IT" sz="2200" i="1" dirty="0">
                <a:latin typeface="Century Gothic" pitchFamily="34" charset="0"/>
              </a:rPr>
              <a:t>Agli interventi di cui al presente decreto </a:t>
            </a:r>
            <a:r>
              <a:rPr lang="it-IT" sz="2200" dirty="0">
                <a:latin typeface="Century Gothic" pitchFamily="34" charset="0"/>
              </a:rPr>
              <a:t>(ndr attuativo della Legge n. 112/2016 (sul “dopo di noi”)</a:t>
            </a:r>
            <a:r>
              <a:rPr lang="it-IT" sz="2200" i="1" dirty="0">
                <a:latin typeface="Century Gothic" pitchFamily="34" charset="0"/>
              </a:rPr>
              <a:t>, nei limiti delle risorse del Fondo, le persone con disabilità grave prive del sostegno familiare accedono previa </a:t>
            </a:r>
            <a:r>
              <a:rPr lang="it-IT" sz="2200" b="1" i="1" dirty="0">
                <a:solidFill>
                  <a:srgbClr val="C00000"/>
                </a:solidFill>
                <a:latin typeface="Century Gothic" pitchFamily="34" charset="0"/>
              </a:rPr>
              <a:t>valutazione multidimensionale, effettuata da equipe multi professionali in cui siano presenti almeno le componenti clinica e sociale, secondo i principi della valutazione </a:t>
            </a:r>
            <a:r>
              <a:rPr lang="it-IT" sz="2200" b="1" i="1" dirty="0" err="1">
                <a:solidFill>
                  <a:srgbClr val="C00000"/>
                </a:solidFill>
                <a:latin typeface="Century Gothic" pitchFamily="34" charset="0"/>
              </a:rPr>
              <a:t>bio-psicosociale</a:t>
            </a:r>
            <a:r>
              <a:rPr lang="it-IT" sz="2200" b="1" i="1" dirty="0">
                <a:solidFill>
                  <a:srgbClr val="C00000"/>
                </a:solidFill>
                <a:latin typeface="Century Gothic" pitchFamily="34" charset="0"/>
              </a:rPr>
              <a:t> e in coerenza con il sistema di classificazione ICF</a:t>
            </a:r>
            <a:r>
              <a:rPr lang="it-IT" sz="2200" b="1" i="1" dirty="0">
                <a:solidFill>
                  <a:srgbClr val="002060"/>
                </a:solidFill>
                <a:latin typeface="Century Gothic" pitchFamily="34" charset="0"/>
              </a:rPr>
              <a:t> </a:t>
            </a:r>
            <a:r>
              <a:rPr lang="it-IT" sz="2200" i="1" dirty="0">
                <a:latin typeface="Century Gothic" pitchFamily="34" charset="0"/>
              </a:rPr>
              <a:t>(Classificazione internazionale del funzionamento, della disabilità e della salute).  ….. La valutazione multidimensionale </a:t>
            </a:r>
            <a:r>
              <a:rPr lang="it-IT" sz="2200" b="1" i="1" dirty="0">
                <a:solidFill>
                  <a:srgbClr val="C00000"/>
                </a:solidFill>
                <a:latin typeface="Century Gothic" pitchFamily="34" charset="0"/>
              </a:rPr>
              <a:t>analizza le diverse dimensioni del funzionamento della persona con disabilità in prospettiva della sua migliore qualità di vita</a:t>
            </a:r>
            <a:r>
              <a:rPr lang="it-IT" sz="2200" b="1" i="1" dirty="0">
                <a:solidFill>
                  <a:srgbClr val="002060"/>
                </a:solidFill>
                <a:latin typeface="Century Gothic" pitchFamily="34" charset="0"/>
              </a:rPr>
              <a:t>, </a:t>
            </a:r>
            <a:r>
              <a:rPr lang="it-IT" sz="2200" i="1" dirty="0">
                <a:latin typeface="Century Gothic" pitchFamily="34" charset="0"/>
              </a:rPr>
              <a:t>ed in particolare, almeno le seguenti aree: a) cura della propria persona, inclusa la gestione di interventi terapeutici; b) mobilità; c) comunicazione e altre attività cognitive; d) </a:t>
            </a:r>
            <a:r>
              <a:rPr lang="it-IT" sz="2200" b="1" i="1" dirty="0">
                <a:solidFill>
                  <a:srgbClr val="C00000"/>
                </a:solidFill>
                <a:latin typeface="Century Gothic" pitchFamily="34" charset="0"/>
              </a:rPr>
              <a:t>attività strumentali e relazionali della vita quotidiana.</a:t>
            </a:r>
          </a:p>
        </p:txBody>
      </p:sp>
      <p:sp>
        <p:nvSpPr>
          <p:cNvPr id="4" name="Rettangolo 2"/>
          <p:cNvSpPr>
            <a:spLocks noChangeArrowheads="1"/>
          </p:cNvSpPr>
          <p:nvPr/>
        </p:nvSpPr>
        <p:spPr bwMode="auto">
          <a:xfrm>
            <a:off x="239349" y="188640"/>
            <a:ext cx="11617291"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100" b="1" dirty="0">
                <a:solidFill>
                  <a:srgbClr val="C00000"/>
                </a:solidFill>
                <a:latin typeface="Century Gothic" pitchFamily="34" charset="0"/>
              </a:rPr>
              <a:t>VALUTAZIONE MULTIDIMENSIONALE </a:t>
            </a:r>
          </a:p>
          <a:p>
            <a:pPr algn="ctr" eaLnBrk="1" hangingPunct="1"/>
            <a:r>
              <a:rPr lang="it-IT" altLang="it-IT" sz="3100" b="1" dirty="0">
                <a:solidFill>
                  <a:srgbClr val="C00000"/>
                </a:solidFill>
                <a:latin typeface="Century Gothic" pitchFamily="34" charset="0"/>
              </a:rPr>
              <a:t>SECONDO D.M. 23.11.2016 </a:t>
            </a:r>
          </a:p>
        </p:txBody>
      </p:sp>
      <p:pic>
        <p:nvPicPr>
          <p:cNvPr id="6" name="Immagine 5"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2"/>
          <p:cNvSpPr>
            <a:spLocks noChangeArrowheads="1"/>
          </p:cNvSpPr>
          <p:nvPr/>
        </p:nvSpPr>
        <p:spPr bwMode="auto">
          <a:xfrm>
            <a:off x="239349" y="241300"/>
            <a:ext cx="11713467"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ltLang="it-IT" sz="3100" b="1" dirty="0">
                <a:solidFill>
                  <a:srgbClr val="C00000"/>
                </a:solidFill>
                <a:latin typeface="Calibri" pitchFamily="34" charset="0"/>
              </a:rPr>
              <a:t>PARTECIPAZIONE DELLA PCD AL PROCEDIMENTO  </a:t>
            </a:r>
          </a:p>
          <a:p>
            <a:pPr algn="ctr" eaLnBrk="1" hangingPunct="1"/>
            <a:r>
              <a:rPr lang="it-IT" altLang="it-IT" sz="3100" b="1" dirty="0">
                <a:solidFill>
                  <a:srgbClr val="C00000"/>
                </a:solidFill>
                <a:latin typeface="Calibri" pitchFamily="34" charset="0"/>
              </a:rPr>
              <a:t>SECONDO D.M. 23.11.2016 </a:t>
            </a:r>
          </a:p>
        </p:txBody>
      </p:sp>
      <p:sp>
        <p:nvSpPr>
          <p:cNvPr id="6" name="Rettangolo 5"/>
          <p:cNvSpPr/>
          <p:nvPr/>
        </p:nvSpPr>
        <p:spPr>
          <a:xfrm>
            <a:off x="1422400" y="1601556"/>
            <a:ext cx="10338229" cy="1938992"/>
          </a:xfrm>
          <a:prstGeom prst="rect">
            <a:avLst/>
          </a:prstGeom>
        </p:spPr>
        <p:txBody>
          <a:bodyPr wrap="square">
            <a:spAutoFit/>
          </a:bodyPr>
          <a:lstStyle/>
          <a:p>
            <a:pPr algn="just"/>
            <a:r>
              <a:rPr lang="it-IT" sz="2000" i="1" dirty="0">
                <a:latin typeface="Century Gothic" pitchFamily="34" charset="0"/>
              </a:rPr>
              <a:t>Il progetto personalizzato è definito assicurando la più ampia partecipazione possibile della persona con disabilità grave, tenendo conto dei suoi desideri, aspettative e preferenze e prevedendo altresì il suo pieno coinvolgimento nel successivo monitoraggio e valutazione. Laddove la persona con disabilità grave non sia nella condizione di esprimere pienamente la sua volontà, è sostenuta dai suoi genitori o da chi ne tutela gli interessi.</a:t>
            </a:r>
          </a:p>
        </p:txBody>
      </p:sp>
      <p:sp>
        <p:nvSpPr>
          <p:cNvPr id="7" name="Rettangolo 6"/>
          <p:cNvSpPr/>
          <p:nvPr/>
        </p:nvSpPr>
        <p:spPr>
          <a:xfrm>
            <a:off x="1358900" y="3789041"/>
            <a:ext cx="10305719" cy="1938992"/>
          </a:xfrm>
          <a:prstGeom prst="rect">
            <a:avLst/>
          </a:prstGeom>
        </p:spPr>
        <p:txBody>
          <a:bodyPr wrap="square">
            <a:spAutoFit/>
          </a:bodyPr>
          <a:lstStyle/>
          <a:p>
            <a:pPr algn="just"/>
            <a:r>
              <a:rPr lang="it-IT" sz="2000" i="1" dirty="0">
                <a:latin typeface="Century Gothic" pitchFamily="34" charset="0"/>
              </a:rPr>
              <a:t>A tal fine vanno garantiti, con le minori limitazioni possibili e con particolare riguardo alle persone con disabilità intellettiva e del neuro sviluppo, </a:t>
            </a:r>
            <a:r>
              <a:rPr lang="it-IT" sz="2000" b="1" i="1" dirty="0">
                <a:solidFill>
                  <a:srgbClr val="C00000"/>
                </a:solidFill>
                <a:latin typeface="Century Gothic" pitchFamily="34" charset="0"/>
              </a:rPr>
              <a:t>gli strumenti previsti dalla vigente legislazione relativi al sostegno nella presa delle decisioni</a:t>
            </a:r>
            <a:r>
              <a:rPr lang="it-IT" sz="2000" b="1" i="1" dirty="0">
                <a:solidFill>
                  <a:srgbClr val="002060"/>
                </a:solidFill>
                <a:latin typeface="Century Gothic" pitchFamily="34" charset="0"/>
              </a:rPr>
              <a:t> </a:t>
            </a:r>
            <a:r>
              <a:rPr lang="it-IT" sz="2000" b="1" i="1" dirty="0">
                <a:latin typeface="Century Gothic" pitchFamily="34" charset="0"/>
              </a:rPr>
              <a:t>(c.d. “</a:t>
            </a:r>
            <a:r>
              <a:rPr lang="it-IT" sz="2000" b="1" i="1" dirty="0" err="1">
                <a:latin typeface="Century Gothic" pitchFamily="34" charset="0"/>
              </a:rPr>
              <a:t>autorappresentanza</a:t>
            </a:r>
            <a:r>
              <a:rPr lang="it-IT" sz="2000" b="1" i="1" dirty="0">
                <a:latin typeface="Century Gothic" pitchFamily="34" charset="0"/>
              </a:rPr>
              <a:t>”), </a:t>
            </a:r>
            <a:r>
              <a:rPr lang="it-IT" sz="2000" i="1" dirty="0">
                <a:latin typeface="Century Gothic" pitchFamily="34" charset="0"/>
              </a:rPr>
              <a:t>nonché devono essere adottate </a:t>
            </a:r>
            <a:r>
              <a:rPr lang="it-IT" sz="2000" b="1" i="1" dirty="0">
                <a:solidFill>
                  <a:srgbClr val="C00000"/>
                </a:solidFill>
                <a:latin typeface="Century Gothic" pitchFamily="34" charset="0"/>
              </a:rPr>
              <a:t>strategie volte a facilitare la comprensione delle misure proposte</a:t>
            </a:r>
            <a:r>
              <a:rPr lang="it-IT" sz="2000" b="1" i="1" dirty="0">
                <a:solidFill>
                  <a:srgbClr val="002060"/>
                </a:solidFill>
                <a:latin typeface="Century Gothic" pitchFamily="34" charset="0"/>
              </a:rPr>
              <a:t> </a:t>
            </a:r>
          </a:p>
          <a:p>
            <a:pPr algn="just"/>
            <a:r>
              <a:rPr lang="it-IT" sz="2000" b="1" i="1" dirty="0">
                <a:solidFill>
                  <a:srgbClr val="C00000"/>
                </a:solidFill>
                <a:latin typeface="Century Gothic" pitchFamily="34" charset="0"/>
              </a:rPr>
              <a:t>(VEDI LINGUAGGIO “EASY TO READ” </a:t>
            </a:r>
            <a:r>
              <a:rPr lang="it-IT" sz="2000" b="1" dirty="0">
                <a:solidFill>
                  <a:srgbClr val="C00000"/>
                </a:solidFill>
                <a:latin typeface="Century Gothic" pitchFamily="34" charset="0"/>
              </a:rPr>
              <a:t>INTRODOTTO IN ITALIA DA ANFFAS ONLUS).</a:t>
            </a:r>
          </a:p>
        </p:txBody>
      </p:sp>
      <p:pic>
        <p:nvPicPr>
          <p:cNvPr id="8" name="Immagine 7"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66800" y="2133600"/>
            <a:ext cx="10437812" cy="3777622"/>
          </a:xfrm>
        </p:spPr>
        <p:txBody>
          <a:bodyPr>
            <a:normAutofit/>
          </a:bodyPr>
          <a:lstStyle/>
          <a:p>
            <a:pPr marL="0" indent="109538" algn="just">
              <a:buNone/>
              <a:tabLst>
                <a:tab pos="0" algn="l"/>
              </a:tabLst>
            </a:pPr>
            <a:r>
              <a:rPr lang="it-IT" sz="2400" i="1" dirty="0">
                <a:solidFill>
                  <a:schemeClr val="tx1"/>
                </a:solidFill>
                <a:latin typeface="Century Gothic" pitchFamily="34" charset="0"/>
              </a:rPr>
              <a:t>Il progetto personalizzato individua, sulla base della natura del bisogno prevalente, emergente dalle necessità di sostegni definite nel progetto, una figura di riferimento</a:t>
            </a:r>
            <a:r>
              <a:rPr lang="it-IT" sz="2400" b="1" i="1" dirty="0">
                <a:solidFill>
                  <a:schemeClr val="tx1"/>
                </a:solidFill>
                <a:latin typeface="Century Gothic" pitchFamily="34" charset="0"/>
              </a:rPr>
              <a:t> </a:t>
            </a:r>
            <a:r>
              <a:rPr lang="it-IT" sz="2400" b="1" i="1" dirty="0">
                <a:solidFill>
                  <a:srgbClr val="C00000"/>
                </a:solidFill>
                <a:latin typeface="Century Gothic" pitchFamily="34" charset="0"/>
              </a:rPr>
              <a:t>(case manager)</a:t>
            </a:r>
            <a:r>
              <a:rPr lang="it-IT" sz="2400" b="1" i="1" dirty="0">
                <a:solidFill>
                  <a:srgbClr val="002060"/>
                </a:solidFill>
                <a:latin typeface="Century Gothic" pitchFamily="34" charset="0"/>
              </a:rPr>
              <a:t> </a:t>
            </a:r>
            <a:r>
              <a:rPr lang="it-IT" sz="2400" dirty="0">
                <a:solidFill>
                  <a:schemeClr val="tx1"/>
                </a:solidFill>
                <a:latin typeface="Century Gothic" pitchFamily="34" charset="0"/>
              </a:rPr>
              <a:t>che ne curi la realizzazione e il monitoraggio, attraverso il coordinamento e l’attività di impulso verso i vari soggetti responsabili della realizzazione dello stesso. </a:t>
            </a:r>
          </a:p>
          <a:p>
            <a:pPr marL="0" indent="109538" algn="just">
              <a:buNone/>
            </a:pPr>
            <a:r>
              <a:rPr lang="it-IT" sz="2400" dirty="0">
                <a:solidFill>
                  <a:schemeClr val="tx1"/>
                </a:solidFill>
                <a:latin typeface="Century Gothic" pitchFamily="34" charset="0"/>
              </a:rPr>
              <a:t>Il progetto personalizzato definisce metodologie di monitoraggio</a:t>
            </a:r>
            <a:r>
              <a:rPr lang="it-IT" sz="2400" dirty="0">
                <a:solidFill>
                  <a:srgbClr val="002060"/>
                </a:solidFill>
                <a:latin typeface="Century Gothic" pitchFamily="34" charset="0"/>
              </a:rPr>
              <a:t>, </a:t>
            </a:r>
            <a:r>
              <a:rPr lang="it-IT" sz="2400" b="1" i="1" dirty="0">
                <a:solidFill>
                  <a:srgbClr val="C00000"/>
                </a:solidFill>
                <a:latin typeface="Century Gothic" pitchFamily="34" charset="0"/>
              </a:rPr>
              <a:t>verifica periodica ed eventuale revisione, tenuto conto della soddisfazione  e delle preferenze della persona con disabilità grave. </a:t>
            </a:r>
          </a:p>
        </p:txBody>
      </p:sp>
      <p:sp>
        <p:nvSpPr>
          <p:cNvPr id="3" name="Titolo 2"/>
          <p:cNvSpPr>
            <a:spLocks noGrp="1"/>
          </p:cNvSpPr>
          <p:nvPr>
            <p:ph type="title"/>
          </p:nvPr>
        </p:nvSpPr>
        <p:spPr>
          <a:xfrm>
            <a:off x="1694331" y="397565"/>
            <a:ext cx="9218612" cy="1507435"/>
          </a:xfrm>
        </p:spPr>
        <p:txBody>
          <a:bodyPr>
            <a:normAutofit/>
          </a:bodyPr>
          <a:lstStyle/>
          <a:p>
            <a:pPr algn="ctr"/>
            <a:r>
              <a:rPr lang="it-IT" sz="3100" b="1" dirty="0">
                <a:solidFill>
                  <a:srgbClr val="C00000"/>
                </a:solidFill>
                <a:latin typeface="Century Gothic" pitchFamily="34" charset="0"/>
              </a:rPr>
              <a:t>Il CASE MANAGER e l’attuazione del progetto                                  ( ART. 2 D.M. 23.11.2016)</a:t>
            </a:r>
          </a:p>
        </p:txBody>
      </p:sp>
      <p:pic>
        <p:nvPicPr>
          <p:cNvPr id="5" name="Immagine 4"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537855" y="720436"/>
            <a:ext cx="10126764" cy="332300"/>
          </a:xfrm>
        </p:spPr>
        <p:txBody>
          <a:bodyPr>
            <a:normAutofit fontScale="90000"/>
          </a:bodyPr>
          <a:lstStyle/>
          <a:p>
            <a:pPr algn="ctr"/>
            <a:r>
              <a:rPr lang="it-IT" sz="3100" b="1" dirty="0">
                <a:solidFill>
                  <a:srgbClr val="C00000"/>
                </a:solidFill>
                <a:latin typeface="Century Gothic" pitchFamily="34" charset="0"/>
              </a:rPr>
              <a:t>Nuovo paradigma imperniato sulla CRPD</a:t>
            </a:r>
            <a:endParaRPr lang="it-IT" sz="3100" b="1" dirty="0">
              <a:solidFill>
                <a:srgbClr val="FF0000"/>
              </a:solidFill>
              <a:latin typeface="Century Gothic" pitchFamily="34" charset="0"/>
            </a:endParaRPr>
          </a:p>
        </p:txBody>
      </p:sp>
      <p:sp>
        <p:nvSpPr>
          <p:cNvPr id="5" name="Segnaposto contenuto 4"/>
          <p:cNvSpPr>
            <a:spLocks noGrp="1"/>
          </p:cNvSpPr>
          <p:nvPr>
            <p:ph idx="1"/>
          </p:nvPr>
        </p:nvSpPr>
        <p:spPr>
          <a:xfrm>
            <a:off x="1468582" y="1496292"/>
            <a:ext cx="10305839" cy="4821833"/>
          </a:xfrm>
          <a:prstGeom prst="rect">
            <a:avLst/>
          </a:prstGeom>
        </p:spPr>
        <p:txBody>
          <a:bodyPr wrap="square">
            <a:spAutoFit/>
          </a:bodyPr>
          <a:lstStyle/>
          <a:p>
            <a:pPr marL="0" indent="0" algn="just">
              <a:buNone/>
            </a:pPr>
            <a:r>
              <a:rPr lang="it-IT" sz="2000" dirty="0">
                <a:solidFill>
                  <a:schemeClr val="tx1"/>
                </a:solidFill>
              </a:rPr>
              <a:t>Tutto ciò in attuazione di quanto previsto dalla Convenzione Onu sui diritti delle persone con disabilità del 2006, ratificata dal nostro Stato nel 2009. La Convenzione Onu, infatti, ci impone di considerare le persone con disabilità non più per le loro limitazioni in sé (modello sanitario dell’ICDH) o non più solo per la relazione che si crea tra tali limitazioni e l’ambiente circostante (modello </a:t>
            </a:r>
            <a:r>
              <a:rPr lang="it-IT" sz="2000" dirty="0" err="1">
                <a:solidFill>
                  <a:schemeClr val="tx1"/>
                </a:solidFill>
              </a:rPr>
              <a:t>bio-psico-sociale</a:t>
            </a:r>
            <a:r>
              <a:rPr lang="it-IT" sz="2000" dirty="0">
                <a:solidFill>
                  <a:schemeClr val="tx1"/>
                </a:solidFill>
              </a:rPr>
              <a:t> dell’ICF), ma per il loro essere </a:t>
            </a:r>
            <a:r>
              <a:rPr lang="it-IT" sz="2000" b="1" dirty="0">
                <a:solidFill>
                  <a:schemeClr val="tx1"/>
                </a:solidFill>
              </a:rPr>
              <a:t>PERSONE</a:t>
            </a:r>
            <a:r>
              <a:rPr lang="it-IT" sz="2000" dirty="0">
                <a:solidFill>
                  <a:schemeClr val="tx1"/>
                </a:solidFill>
              </a:rPr>
              <a:t> e, quindi, con il diritto intrinseco di avere, come ciascuna persona, un proprio percorso di vita, da poter sviluppare, in condizioni di pari opportunità con tutti gli altri, attraverso i giusti supporti e sostegni (modello dei diritti umani).Muovendosi all’interno di questo nuovo paradigma, si comprende come occorra </a:t>
            </a:r>
            <a:r>
              <a:rPr lang="it-IT" sz="2000" dirty="0">
                <a:solidFill>
                  <a:srgbClr val="FF0000"/>
                </a:solidFill>
              </a:rPr>
              <a:t>supportare e valorizzare il percorso di vita delle persone con disabilità, con le loro aspettative, con le loro necessità e con le relazioni intessute nel corso della propria esistenza, che, come sopra detto, non possono essere cancellate di colpo, solo per il venir meno del perno familiare nella propria casa di origine.  </a:t>
            </a:r>
          </a:p>
          <a:p>
            <a:pPr algn="just">
              <a:buNone/>
            </a:pPr>
            <a:endParaRPr lang="it-IT" sz="1900" dirty="0"/>
          </a:p>
        </p:txBody>
      </p:sp>
      <p:pic>
        <p:nvPicPr>
          <p:cNvPr id="7" name="Immagine 6"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76400" y="1117600"/>
            <a:ext cx="9988219" cy="4889692"/>
          </a:xfrm>
        </p:spPr>
        <p:txBody>
          <a:bodyPr>
            <a:noAutofit/>
          </a:bodyPr>
          <a:lstStyle/>
          <a:p>
            <a:pPr marL="0" indent="0" algn="just">
              <a:buNone/>
            </a:pPr>
            <a:r>
              <a:rPr lang="it-IT" sz="2000" b="1" i="1" dirty="0">
                <a:solidFill>
                  <a:srgbClr val="C00000"/>
                </a:solidFill>
                <a:latin typeface="Century Gothic" pitchFamily="34" charset="0"/>
              </a:rPr>
              <a:t>Il progetto personalizzato contiene il </a:t>
            </a:r>
            <a:r>
              <a:rPr lang="it-IT" sz="2000" b="1" i="1" u="sng" dirty="0">
                <a:solidFill>
                  <a:srgbClr val="C00000"/>
                </a:solidFill>
                <a:latin typeface="Century Gothic" pitchFamily="34" charset="0"/>
              </a:rPr>
              <a:t>budget di progetto, quale insieme di tutte le risorse umane, economiche, strumentali da poter utilizzare in maniera flessibile, dinamica ed integrata</a:t>
            </a:r>
            <a:r>
              <a:rPr lang="it-IT" sz="2000" b="1" dirty="0">
                <a:solidFill>
                  <a:srgbClr val="C00000"/>
                </a:solidFill>
                <a:latin typeface="Century Gothic" pitchFamily="34" charset="0"/>
              </a:rPr>
              <a:t>. </a:t>
            </a:r>
            <a:endParaRPr lang="it-IT" sz="2000" b="1" i="1" dirty="0">
              <a:solidFill>
                <a:srgbClr val="C00000"/>
              </a:solidFill>
              <a:latin typeface="Century Gothic" pitchFamily="34" charset="0"/>
            </a:endParaRPr>
          </a:p>
          <a:p>
            <a:pPr marL="0" indent="0" algn="just">
              <a:buNone/>
            </a:pPr>
            <a:endParaRPr lang="it-IT" sz="2000" b="1" dirty="0">
              <a:solidFill>
                <a:srgbClr val="002060"/>
              </a:solidFill>
              <a:latin typeface="Century Gothic" pitchFamily="34" charset="0"/>
            </a:endParaRPr>
          </a:p>
          <a:p>
            <a:pPr marL="0" indent="0" algn="just">
              <a:buNone/>
            </a:pPr>
            <a:r>
              <a:rPr lang="it-IT" sz="2000" dirty="0">
                <a:solidFill>
                  <a:schemeClr val="tx1"/>
                </a:solidFill>
                <a:latin typeface="Century Gothic" pitchFamily="34" charset="0"/>
              </a:rPr>
              <a:t>Propriamente il budget di progetto è la</a:t>
            </a:r>
            <a:r>
              <a:rPr lang="it-IT" sz="2000" b="1" dirty="0">
                <a:solidFill>
                  <a:schemeClr val="tx1"/>
                </a:solidFill>
                <a:latin typeface="Century Gothic" pitchFamily="34" charset="0"/>
              </a:rPr>
              <a:t> </a:t>
            </a:r>
            <a:r>
              <a:rPr lang="it-IT" sz="2000" b="1" dirty="0">
                <a:solidFill>
                  <a:srgbClr val="FF0000"/>
                </a:solidFill>
                <a:latin typeface="Century Gothic" pitchFamily="34" charset="0"/>
              </a:rPr>
              <a:t>“</a:t>
            </a:r>
            <a:r>
              <a:rPr lang="it-IT" sz="2000" b="1" i="1" dirty="0">
                <a:solidFill>
                  <a:srgbClr val="C00000"/>
                </a:solidFill>
                <a:latin typeface="Century Gothic" pitchFamily="34" charset="0"/>
              </a:rPr>
              <a:t>definizione quantitativa e qualitativa delle risorse economiche, strumentali, professionali e umane atte a garantire la piena fruibilità dei sostegni indicati per qualità, quantità ed intensità nel progetto personalizzato</a:t>
            </a:r>
            <a:r>
              <a:rPr lang="it-IT" sz="2000" b="1" i="1" dirty="0">
                <a:solidFill>
                  <a:srgbClr val="002060"/>
                </a:solidFill>
                <a:latin typeface="Century Gothic" pitchFamily="34" charset="0"/>
              </a:rPr>
              <a:t>”. </a:t>
            </a:r>
          </a:p>
          <a:p>
            <a:pPr marL="0" indent="0" algn="just">
              <a:buNone/>
            </a:pPr>
            <a:endParaRPr lang="it-IT" sz="2000" b="1" i="1" dirty="0">
              <a:solidFill>
                <a:srgbClr val="002060"/>
              </a:solidFill>
              <a:latin typeface="Century Gothic" pitchFamily="34" charset="0"/>
            </a:endParaRPr>
          </a:p>
          <a:p>
            <a:pPr marL="0" indent="0" algn="just">
              <a:buNone/>
            </a:pPr>
            <a:r>
              <a:rPr lang="it-IT" sz="2000" i="1" dirty="0">
                <a:solidFill>
                  <a:schemeClr val="tx1"/>
                </a:solidFill>
                <a:latin typeface="Century Gothic" pitchFamily="34" charset="0"/>
              </a:rPr>
              <a:t>Quindi occorre partire dalla ricognizione dei sostegni, formali ed informali, che già ruotano attorno alla persona, valorizzare all’interno del progetto individuale i singoli apporti e risorse nell’ottica della storia di vita e dei contesti di quella specifica persona e capire cosa aggiungere in termini di risorse.  Specie con la Legge n. 112/2016, la famiglia, le Istituzioni (ad ogni livello), il Terzo Settore possono tutti “remare” verso grandi  orizzonti</a:t>
            </a:r>
            <a:r>
              <a:rPr lang="it-IT" sz="2000" b="1" i="1" dirty="0">
                <a:solidFill>
                  <a:schemeClr val="tx1"/>
                </a:solidFill>
                <a:latin typeface="Century Gothic" pitchFamily="34" charset="0"/>
              </a:rPr>
              <a:t>.</a:t>
            </a:r>
          </a:p>
        </p:txBody>
      </p:sp>
      <p:sp>
        <p:nvSpPr>
          <p:cNvPr id="3" name="Titolo 2"/>
          <p:cNvSpPr>
            <a:spLocks noGrp="1"/>
          </p:cNvSpPr>
          <p:nvPr>
            <p:ph type="title"/>
          </p:nvPr>
        </p:nvSpPr>
        <p:spPr>
          <a:xfrm>
            <a:off x="1292180" y="300396"/>
            <a:ext cx="10670976" cy="562074"/>
          </a:xfrm>
        </p:spPr>
        <p:txBody>
          <a:bodyPr>
            <a:normAutofit fontScale="90000"/>
          </a:bodyPr>
          <a:lstStyle/>
          <a:p>
            <a:pPr algn="ctr"/>
            <a:r>
              <a:rPr lang="it-IT" b="1" dirty="0">
                <a:solidFill>
                  <a:srgbClr val="C00000"/>
                </a:solidFill>
              </a:rPr>
              <a:t>Budget di progetto (ART. 2 D.M.) </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651000" y="1638300"/>
            <a:ext cx="10205640" cy="4368992"/>
          </a:xfrm>
        </p:spPr>
        <p:txBody>
          <a:bodyPr>
            <a:normAutofit fontScale="32500" lnSpcReduction="20000"/>
          </a:bodyPr>
          <a:lstStyle/>
          <a:p>
            <a:pPr>
              <a:buNone/>
            </a:pPr>
            <a:endParaRPr lang="it-IT" i="1" dirty="0"/>
          </a:p>
          <a:p>
            <a:pPr marL="0" indent="0" algn="just">
              <a:buNone/>
            </a:pPr>
            <a:r>
              <a:rPr lang="it-IT" sz="6800" b="1" i="1" dirty="0">
                <a:solidFill>
                  <a:schemeClr val="tx1"/>
                </a:solidFill>
                <a:latin typeface="Century Gothic" pitchFamily="34" charset="0"/>
              </a:rPr>
              <a:t>La predisposizione di un progetto personalizzato a favore di un utente affetto da disabilità viene a costituire un diritto soggettivo “incomprimibile in dipendenza di carenze organiche ovvero esigenze di bilancio</a:t>
            </a:r>
            <a:r>
              <a:rPr lang="it-IT" sz="6800" i="1" dirty="0">
                <a:solidFill>
                  <a:schemeClr val="tx1"/>
                </a:solidFill>
                <a:latin typeface="Century Gothic" pitchFamily="34" charset="0"/>
              </a:rPr>
              <a:t>” (Tar Lazio n. 4705/2015; Tar Toscana n. 54/2014; arg. ex Cass.  25011/2014 ex C.Cost. n. 80/2010).</a:t>
            </a:r>
          </a:p>
          <a:p>
            <a:pPr marL="0" indent="0" algn="just">
              <a:buNone/>
            </a:pPr>
            <a:endParaRPr lang="it-IT" sz="6800" b="1" i="1" dirty="0">
              <a:solidFill>
                <a:schemeClr val="tx1"/>
              </a:solidFill>
              <a:latin typeface="Century Gothic" pitchFamily="34" charset="0"/>
            </a:endParaRPr>
          </a:p>
          <a:p>
            <a:pPr marL="0" indent="0" algn="just">
              <a:buNone/>
            </a:pPr>
            <a:r>
              <a:rPr lang="it-IT" sz="6800" b="1" i="1" dirty="0">
                <a:solidFill>
                  <a:schemeClr val="tx1"/>
                </a:solidFill>
                <a:latin typeface="Century Gothic" pitchFamily="34" charset="0"/>
              </a:rPr>
              <a:t>Tale diritto trova fondamento: nell’art. 26 della Dichiarazione Universale dei Diritti Umani, nell’art. 24,25,e 26 della Convenzione delle Nazioni Unite sui diritti delle persone con disabilità, ratificata in Italia con legge 8/2009, nell’art. 2 del Tratto dell’Unione Europea, negli articoli 9 e 10 del Trattato sul Funzionamento dell’Unione e nella Costituzione (art. 2,3,32,34,38), </a:t>
            </a:r>
            <a:r>
              <a:rPr lang="it-IT" sz="6800" b="1" i="1" u="sng" dirty="0">
                <a:solidFill>
                  <a:schemeClr val="tx1"/>
                </a:solidFill>
                <a:latin typeface="Century Gothic" pitchFamily="34" charset="0"/>
              </a:rPr>
              <a:t>art. 14 della legge 328/2000</a:t>
            </a:r>
            <a:r>
              <a:rPr lang="it-IT" sz="6800" i="1" dirty="0">
                <a:solidFill>
                  <a:schemeClr val="tx1"/>
                </a:solidFill>
                <a:latin typeface="Century Gothic" pitchFamily="34" charset="0"/>
              </a:rPr>
              <a:t>.</a:t>
            </a:r>
          </a:p>
          <a:p>
            <a:pPr marL="0" indent="0" algn="just">
              <a:buNone/>
            </a:pPr>
            <a:endParaRPr lang="it-IT" sz="3800" i="1" dirty="0">
              <a:solidFill>
                <a:schemeClr val="tx1"/>
              </a:solidFill>
              <a:latin typeface="Calibri" pitchFamily="34" charset="0"/>
            </a:endParaRPr>
          </a:p>
          <a:p>
            <a:pPr>
              <a:buNone/>
            </a:pPr>
            <a:endParaRPr lang="it-IT" i="1" dirty="0">
              <a:solidFill>
                <a:schemeClr val="tx1"/>
              </a:solidFill>
            </a:endParaRPr>
          </a:p>
          <a:p>
            <a:endParaRPr lang="it-IT" sz="8000" dirty="0"/>
          </a:p>
        </p:txBody>
      </p:sp>
      <p:sp>
        <p:nvSpPr>
          <p:cNvPr id="3" name="Titolo 2"/>
          <p:cNvSpPr>
            <a:spLocks noGrp="1"/>
          </p:cNvSpPr>
          <p:nvPr>
            <p:ph type="title"/>
          </p:nvPr>
        </p:nvSpPr>
        <p:spPr>
          <a:xfrm>
            <a:off x="431371" y="647700"/>
            <a:ext cx="11425269" cy="117004"/>
          </a:xfrm>
        </p:spPr>
        <p:txBody>
          <a:bodyPr>
            <a:normAutofit fontScale="90000"/>
          </a:bodyPr>
          <a:lstStyle/>
          <a:p>
            <a:pPr algn="ctr"/>
            <a:r>
              <a:rPr lang="it-IT" sz="3100" b="1" dirty="0">
                <a:solidFill>
                  <a:srgbClr val="C00000"/>
                </a:solidFill>
                <a:latin typeface="Century Gothic" pitchFamily="34" charset="0"/>
              </a:rPr>
              <a:t>Giusta allocazione delle risorse per progetto </a:t>
            </a:r>
          </a:p>
        </p:txBody>
      </p:sp>
      <p:sp>
        <p:nvSpPr>
          <p:cNvPr id="4" name="Rettangolo 3"/>
          <p:cNvSpPr/>
          <p:nvPr/>
        </p:nvSpPr>
        <p:spPr>
          <a:xfrm>
            <a:off x="815414" y="1358900"/>
            <a:ext cx="10849205" cy="369332"/>
          </a:xfrm>
          <a:prstGeom prst="rect">
            <a:avLst/>
          </a:prstGeom>
        </p:spPr>
        <p:txBody>
          <a:bodyPr wrap="square">
            <a:spAutoFit/>
          </a:bodyPr>
          <a:lstStyle/>
          <a:p>
            <a:pPr algn="ctr">
              <a:buNone/>
            </a:pPr>
            <a:r>
              <a:rPr lang="it-IT" b="1" u="sng" dirty="0"/>
              <a:t>Sentenza Tribunale Civile di Ancona n. 863 del 19 maggio 2016 </a:t>
            </a:r>
          </a:p>
        </p:txBody>
      </p:sp>
      <p:pic>
        <p:nvPicPr>
          <p:cNvPr id="6" name="Immagine 5"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551369"/>
            <a:ext cx="10515600" cy="968793"/>
          </a:xfrm>
        </p:spPr>
        <p:txBody>
          <a:bodyPr>
            <a:normAutofit fontScale="90000"/>
          </a:bodyPr>
          <a:lstStyle/>
          <a:p>
            <a:br>
              <a:rPr lang="it-IT" dirty="0"/>
            </a:br>
            <a:endParaRPr lang="it-IT" dirty="0"/>
          </a:p>
        </p:txBody>
      </p:sp>
      <p:sp>
        <p:nvSpPr>
          <p:cNvPr id="3" name="Segnaposto contenuto 2"/>
          <p:cNvSpPr>
            <a:spLocks noGrp="1"/>
          </p:cNvSpPr>
          <p:nvPr>
            <p:ph idx="1"/>
          </p:nvPr>
        </p:nvSpPr>
        <p:spPr>
          <a:xfrm>
            <a:off x="1414914" y="1724297"/>
            <a:ext cx="9938886" cy="4452666"/>
          </a:xfrm>
        </p:spPr>
        <p:txBody>
          <a:bodyPr>
            <a:noAutofit/>
          </a:bodyPr>
          <a:lstStyle/>
          <a:p>
            <a:pPr marL="0" indent="0" algn="just">
              <a:buNone/>
            </a:pPr>
            <a:r>
              <a:rPr lang="it-IT" sz="2400" dirty="0">
                <a:solidFill>
                  <a:schemeClr val="tx1"/>
                </a:solidFill>
              </a:rPr>
              <a:t>Prevede che tutti i percorsi non rispondano solo a bisogni abitativi ma si inseriscano in un contesto di sviluppo e valorizzazione di competenze verso l’autonomia e promozione dell’inclusione sociale, per esempio:</a:t>
            </a:r>
          </a:p>
          <a:p>
            <a:pPr marL="0" indent="0" algn="just">
              <a:buNone/>
            </a:pPr>
            <a:r>
              <a:rPr lang="it-IT" sz="2400" dirty="0">
                <a:solidFill>
                  <a:schemeClr val="tx1"/>
                </a:solidFill>
              </a:rPr>
              <a:t>1. Percorsi di accompagnamento verso l’autonomia e di uscita dal nucleo familiare di origine indicando quale strumento privilegiato i soggiorni temporanei al di fuori del contesto familiare</a:t>
            </a:r>
          </a:p>
          <a:p>
            <a:pPr marL="0" indent="0" algn="just">
              <a:buNone/>
            </a:pPr>
            <a:r>
              <a:rPr lang="it-IT" sz="2400" dirty="0">
                <a:solidFill>
                  <a:schemeClr val="tx1"/>
                </a:solidFill>
              </a:rPr>
              <a:t>2. Programmi di deistituzionalizzazione a favore dei soluzioni abitative che riproducano un ambiente abitativo e relazionale di tipo familiare come descritte all’ art 4 .</a:t>
            </a:r>
          </a:p>
        </p:txBody>
      </p:sp>
      <p:sp>
        <p:nvSpPr>
          <p:cNvPr id="4" name="Rettangolo 3"/>
          <p:cNvSpPr/>
          <p:nvPr/>
        </p:nvSpPr>
        <p:spPr>
          <a:xfrm>
            <a:off x="1881051" y="600891"/>
            <a:ext cx="8739052" cy="830997"/>
          </a:xfrm>
          <a:prstGeom prst="rect">
            <a:avLst/>
          </a:prstGeom>
        </p:spPr>
        <p:txBody>
          <a:bodyPr wrap="square">
            <a:spAutoFit/>
          </a:bodyPr>
          <a:lstStyle/>
          <a:p>
            <a:pPr marL="1528763" indent="-1528763"/>
            <a:r>
              <a:rPr lang="it-IT" sz="2400" b="1" dirty="0">
                <a:solidFill>
                  <a:srgbClr val="C00000"/>
                </a:solidFill>
              </a:rPr>
              <a:t>Art</a:t>
            </a:r>
            <a:r>
              <a:rPr lang="it-IT" sz="2400" b="1" dirty="0" err="1">
                <a:solidFill>
                  <a:srgbClr val="C00000"/>
                </a:solidFill>
              </a:rPr>
              <a:t>.3 D.M</a:t>
            </a:r>
            <a:r>
              <a:rPr lang="it-IT" sz="2400" b="1" dirty="0">
                <a:solidFill>
                  <a:srgbClr val="C00000"/>
                </a:solidFill>
              </a:rPr>
              <a:t>.: interventi e servizi per l’assistenza alle </a:t>
            </a:r>
            <a:r>
              <a:rPr lang="it-IT" sz="2400" b="1" dirty="0" err="1">
                <a:solidFill>
                  <a:srgbClr val="C00000"/>
                </a:solidFill>
              </a:rPr>
              <a:t>PcD</a:t>
            </a:r>
            <a:r>
              <a:rPr lang="it-IT" sz="2400" b="1" dirty="0">
                <a:solidFill>
                  <a:srgbClr val="C00000"/>
                </a:solidFill>
              </a:rPr>
              <a:t> con disabilità grave e prive di sostegno familiare</a:t>
            </a:r>
            <a:endParaRPr lang="it-IT" sz="2400" dirty="0"/>
          </a:p>
        </p:txBody>
      </p:sp>
      <p:pic>
        <p:nvPicPr>
          <p:cNvPr id="5" name="Immagine 4"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608892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36500" y="1309036"/>
            <a:ext cx="10272578" cy="4602186"/>
          </a:xfrm>
        </p:spPr>
        <p:txBody>
          <a:bodyPr>
            <a:normAutofit lnSpcReduction="10000"/>
          </a:bodyPr>
          <a:lstStyle/>
          <a:p>
            <a:pPr marL="0" lvl="0" indent="0" algn="just">
              <a:buClr>
                <a:srgbClr val="A53010"/>
              </a:buClr>
              <a:buNone/>
            </a:pPr>
            <a:endParaRPr lang="it-IT" sz="2400" dirty="0">
              <a:solidFill>
                <a:prstClr val="black">
                  <a:lumMod val="75000"/>
                  <a:lumOff val="25000"/>
                </a:prstClr>
              </a:solidFill>
            </a:endParaRPr>
          </a:p>
          <a:p>
            <a:pPr marL="0" lvl="0" indent="0" algn="just">
              <a:buClr>
                <a:srgbClr val="A53010"/>
              </a:buClr>
              <a:buNone/>
            </a:pPr>
            <a:r>
              <a:rPr lang="it-IT" sz="2400" dirty="0">
                <a:solidFill>
                  <a:schemeClr val="tx1"/>
                </a:solidFill>
              </a:rPr>
              <a:t>3. Programmi di accrescimento della consapevolezza di abilitazione e di sviluppo di competenze per la gestione della vita quotidiana e per il raggiungimento del maggior livello di autonomia possibile anche in relazione ai progetti di inclusione sociale e lavorativa</a:t>
            </a:r>
          </a:p>
          <a:p>
            <a:pPr marL="0" indent="0" algn="just">
              <a:buNone/>
            </a:pPr>
            <a:endParaRPr lang="it-IT" sz="2800" dirty="0">
              <a:solidFill>
                <a:schemeClr val="tx1"/>
              </a:solidFill>
            </a:endParaRPr>
          </a:p>
          <a:p>
            <a:pPr algn="just"/>
            <a:r>
              <a:rPr lang="it-IT" sz="2800" dirty="0">
                <a:solidFill>
                  <a:schemeClr val="tx1"/>
                </a:solidFill>
              </a:rPr>
              <a:t>4. Soluzioni di emergenza per temporanea situazione di incapacità dei genitori in strutture dalle caratteristiche diverse da quelle previste al comma 4, prevedendo percorsi con identificazione specifica dei tempi di rientro</a:t>
            </a:r>
          </a:p>
          <a:p>
            <a:endParaRPr lang="it-IT" dirty="0"/>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2299438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Art 3 comma 4: tipologie abitative</a:t>
            </a:r>
            <a:br>
              <a:rPr lang="it-IT" b="1" dirty="0">
                <a:solidFill>
                  <a:srgbClr val="C00000"/>
                </a:solidFill>
              </a:rPr>
            </a:br>
            <a:endParaRPr lang="it-IT" b="1" dirty="0">
              <a:solidFill>
                <a:srgbClr val="C00000"/>
              </a:solidFill>
            </a:endParaRPr>
          </a:p>
        </p:txBody>
      </p:sp>
      <p:sp>
        <p:nvSpPr>
          <p:cNvPr id="3" name="Segnaposto contenuto 2"/>
          <p:cNvSpPr>
            <a:spLocks noGrp="1"/>
          </p:cNvSpPr>
          <p:nvPr>
            <p:ph idx="1"/>
          </p:nvPr>
        </p:nvSpPr>
        <p:spPr/>
        <p:txBody>
          <a:bodyPr>
            <a:noAutofit/>
          </a:bodyPr>
          <a:lstStyle/>
          <a:p>
            <a:r>
              <a:rPr lang="it-IT" sz="2800" dirty="0">
                <a:solidFill>
                  <a:schemeClr val="tx1"/>
                </a:solidFill>
              </a:rPr>
              <a:t>Soluzioni di ospitalità per </a:t>
            </a:r>
            <a:r>
              <a:rPr lang="it-IT" sz="2800" dirty="0" err="1">
                <a:solidFill>
                  <a:schemeClr val="tx1"/>
                </a:solidFill>
              </a:rPr>
              <a:t>max</a:t>
            </a:r>
            <a:r>
              <a:rPr lang="it-IT" sz="2800" dirty="0">
                <a:solidFill>
                  <a:schemeClr val="tx1"/>
                </a:solidFill>
              </a:rPr>
              <a:t> 5 persone</a:t>
            </a:r>
          </a:p>
          <a:p>
            <a:r>
              <a:rPr lang="it-IT" sz="2800" dirty="0">
                <a:solidFill>
                  <a:schemeClr val="tx1"/>
                </a:solidFill>
              </a:rPr>
              <a:t>In caso di particolari bisogni assistenziali delle persone inserite : </a:t>
            </a:r>
            <a:r>
              <a:rPr lang="it-IT" sz="2800" dirty="0" err="1">
                <a:solidFill>
                  <a:schemeClr val="tx1"/>
                </a:solidFill>
              </a:rPr>
              <a:t>max</a:t>
            </a:r>
            <a:r>
              <a:rPr lang="it-IT" sz="2800" dirty="0">
                <a:solidFill>
                  <a:schemeClr val="tx1"/>
                </a:solidFill>
              </a:rPr>
              <a:t> 2 moduli ciascuno di 5</a:t>
            </a:r>
          </a:p>
          <a:p>
            <a:r>
              <a:rPr lang="it-IT" sz="2800" dirty="0">
                <a:solidFill>
                  <a:schemeClr val="tx1"/>
                </a:solidFill>
              </a:rPr>
              <a:t>persone per un </a:t>
            </a:r>
            <a:r>
              <a:rPr lang="it-IT" sz="2800" dirty="0" err="1">
                <a:solidFill>
                  <a:schemeClr val="tx1"/>
                </a:solidFill>
              </a:rPr>
              <a:t>max</a:t>
            </a:r>
            <a:r>
              <a:rPr lang="it-IT" sz="2800" dirty="0">
                <a:solidFill>
                  <a:schemeClr val="tx1"/>
                </a:solidFill>
              </a:rPr>
              <a:t> di 10 persone (2 posti sollievo/emergenza)</a:t>
            </a:r>
          </a:p>
          <a:p>
            <a:r>
              <a:rPr lang="it-IT" sz="2800" dirty="0">
                <a:solidFill>
                  <a:schemeClr val="tx1"/>
                </a:solidFill>
              </a:rPr>
              <a:t>Soluzioni di co-</a:t>
            </a:r>
            <a:r>
              <a:rPr lang="it-IT" sz="2800" dirty="0" err="1">
                <a:solidFill>
                  <a:schemeClr val="tx1"/>
                </a:solidFill>
              </a:rPr>
              <a:t>housing</a:t>
            </a:r>
            <a:r>
              <a:rPr lang="it-IT" sz="2800" dirty="0">
                <a:solidFill>
                  <a:schemeClr val="tx1"/>
                </a:solidFill>
              </a:rPr>
              <a:t> che </a:t>
            </a:r>
            <a:r>
              <a:rPr lang="it-IT" sz="2800" u="sng" dirty="0">
                <a:solidFill>
                  <a:schemeClr val="tx1"/>
                </a:solidFill>
              </a:rPr>
              <a:t>riproducano le condizioni abitative e relazionali della casa familiare</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32572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19468" y="542223"/>
            <a:ext cx="8911687" cy="1280890"/>
          </a:xfrm>
        </p:spPr>
        <p:txBody>
          <a:bodyPr/>
          <a:lstStyle/>
          <a:p>
            <a:r>
              <a:rPr lang="it-IT" b="1" dirty="0">
                <a:solidFill>
                  <a:srgbClr val="C00000"/>
                </a:solidFill>
              </a:rPr>
              <a:t>……..Esse inoltre...devono</a:t>
            </a:r>
            <a:br>
              <a:rPr lang="it-IT" dirty="0"/>
            </a:br>
            <a:endParaRPr lang="it-IT" dirty="0"/>
          </a:p>
        </p:txBody>
      </p:sp>
      <p:sp>
        <p:nvSpPr>
          <p:cNvPr id="3" name="Segnaposto contenuto 2"/>
          <p:cNvSpPr>
            <a:spLocks noGrp="1"/>
          </p:cNvSpPr>
          <p:nvPr>
            <p:ph idx="1"/>
          </p:nvPr>
        </p:nvSpPr>
        <p:spPr>
          <a:xfrm>
            <a:off x="1685925" y="1695450"/>
            <a:ext cx="10067925" cy="4667250"/>
          </a:xfrm>
        </p:spPr>
        <p:txBody>
          <a:bodyPr>
            <a:noAutofit/>
          </a:bodyPr>
          <a:lstStyle/>
          <a:p>
            <a:pPr marL="0" indent="0">
              <a:buNone/>
            </a:pPr>
            <a:r>
              <a:rPr lang="it-IT" sz="2000" dirty="0">
                <a:solidFill>
                  <a:schemeClr val="tx1"/>
                </a:solidFill>
              </a:rPr>
              <a:t>Avere le seguenti caratteristiche:</a:t>
            </a:r>
          </a:p>
          <a:p>
            <a:pPr>
              <a:buFont typeface="Wingdings" panose="05000000000000000000" pitchFamily="2" charset="2"/>
              <a:buChar char="Ø"/>
            </a:pPr>
            <a:r>
              <a:rPr lang="it-IT" sz="2000" dirty="0">
                <a:solidFill>
                  <a:schemeClr val="tx1"/>
                </a:solidFill>
              </a:rPr>
              <a:t>Spazi accessibili</a:t>
            </a:r>
          </a:p>
          <a:p>
            <a:pPr>
              <a:buFont typeface="Wingdings" panose="05000000000000000000" pitchFamily="2" charset="2"/>
              <a:buChar char="Ø"/>
            </a:pPr>
            <a:r>
              <a:rPr lang="it-IT" sz="2000" dirty="0">
                <a:solidFill>
                  <a:schemeClr val="tx1"/>
                </a:solidFill>
              </a:rPr>
              <a:t>Organizzati come spazi domestici</a:t>
            </a:r>
          </a:p>
          <a:p>
            <a:pPr>
              <a:buFont typeface="Wingdings" panose="05000000000000000000" pitchFamily="2" charset="2"/>
              <a:buChar char="Ø"/>
            </a:pPr>
            <a:r>
              <a:rPr lang="it-IT" sz="2000" u="sng" dirty="0">
                <a:solidFill>
                  <a:schemeClr val="tx1"/>
                </a:solidFill>
              </a:rPr>
              <a:t>Utilizzo di oggetti e mobili propri </a:t>
            </a:r>
            <a:r>
              <a:rPr lang="it-IT" sz="2000" dirty="0">
                <a:solidFill>
                  <a:schemeClr val="tx1"/>
                </a:solidFill>
              </a:rPr>
              <a:t>della persona accolta</a:t>
            </a:r>
          </a:p>
          <a:p>
            <a:pPr>
              <a:buFont typeface="Wingdings" panose="05000000000000000000" pitchFamily="2" charset="2"/>
              <a:buChar char="Ø"/>
            </a:pPr>
            <a:r>
              <a:rPr lang="it-IT" sz="2000" dirty="0">
                <a:solidFill>
                  <a:schemeClr val="tx1"/>
                </a:solidFill>
              </a:rPr>
              <a:t>Garanzia della tutela della riservatezza (camere preferibilmente singole)</a:t>
            </a:r>
          </a:p>
          <a:p>
            <a:pPr>
              <a:buFont typeface="Wingdings" panose="05000000000000000000" pitchFamily="2" charset="2"/>
              <a:buChar char="Ø"/>
            </a:pPr>
            <a:r>
              <a:rPr lang="it-IT" sz="2000" dirty="0">
                <a:solidFill>
                  <a:schemeClr val="tx1"/>
                </a:solidFill>
              </a:rPr>
              <a:t>spazi per la quotidianità</a:t>
            </a:r>
          </a:p>
          <a:p>
            <a:pPr>
              <a:buFont typeface="Wingdings" panose="05000000000000000000" pitchFamily="2" charset="2"/>
              <a:buChar char="Ø"/>
            </a:pPr>
            <a:r>
              <a:rPr lang="it-IT" sz="2000" dirty="0">
                <a:solidFill>
                  <a:schemeClr val="tx1"/>
                </a:solidFill>
              </a:rPr>
              <a:t>Spazi per il tempo libero</a:t>
            </a:r>
          </a:p>
          <a:p>
            <a:pPr>
              <a:buFont typeface="Wingdings" panose="05000000000000000000" pitchFamily="2" charset="2"/>
              <a:buChar char="Ø"/>
            </a:pPr>
            <a:r>
              <a:rPr lang="it-IT" sz="2000" dirty="0">
                <a:solidFill>
                  <a:schemeClr val="tx1"/>
                </a:solidFill>
              </a:rPr>
              <a:t>Utilizzo di tecnologie domotiche, di connettività sociale, </a:t>
            </a:r>
            <a:r>
              <a:rPr lang="it-IT" sz="2000" dirty="0" err="1">
                <a:solidFill>
                  <a:schemeClr val="tx1"/>
                </a:solidFill>
              </a:rPr>
              <a:t>assistive</a:t>
            </a:r>
            <a:r>
              <a:rPr lang="it-IT" sz="2000" dirty="0">
                <a:solidFill>
                  <a:schemeClr val="tx1"/>
                </a:solidFill>
              </a:rPr>
              <a:t> e di ambient </a:t>
            </a:r>
            <a:r>
              <a:rPr lang="it-IT" sz="2000" dirty="0" err="1">
                <a:solidFill>
                  <a:schemeClr val="tx1"/>
                </a:solidFill>
              </a:rPr>
              <a:t>assisted</a:t>
            </a:r>
            <a:r>
              <a:rPr lang="it-IT" sz="2000" dirty="0">
                <a:solidFill>
                  <a:schemeClr val="tx1"/>
                </a:solidFill>
              </a:rPr>
              <a:t> living</a:t>
            </a:r>
            <a:endParaRPr lang="it-IT" sz="2000" dirty="0">
              <a:solidFill>
                <a:schemeClr val="tx1">
                  <a:lumMod val="95000"/>
                  <a:lumOff val="5000"/>
                </a:schemeClr>
              </a:solidFill>
            </a:endParaRPr>
          </a:p>
          <a:p>
            <a:pPr>
              <a:buFont typeface="Wingdings" panose="05000000000000000000" pitchFamily="2" charset="2"/>
              <a:buChar char="Ø"/>
            </a:pPr>
            <a:r>
              <a:rPr lang="it-IT" sz="2000" u="sng" dirty="0">
                <a:solidFill>
                  <a:schemeClr val="tx1">
                    <a:lumMod val="95000"/>
                    <a:lumOff val="5000"/>
                  </a:schemeClr>
                </a:solidFill>
              </a:rPr>
              <a:t>Ubicate in zone residenziali </a:t>
            </a:r>
            <a:r>
              <a:rPr lang="it-IT" sz="2000" dirty="0">
                <a:solidFill>
                  <a:schemeClr val="tx1">
                    <a:lumMod val="95000"/>
                    <a:lumOff val="5000"/>
                  </a:schemeClr>
                </a:solidFill>
              </a:rPr>
              <a:t>o rurali se all’interno di progetti di agricoltura sociale coerenti</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193310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C00000"/>
                </a:solidFill>
              </a:rPr>
              <a:t>……sui requisiti</a:t>
            </a:r>
            <a:br>
              <a:rPr lang="it-IT" dirty="0"/>
            </a:br>
            <a:endParaRPr lang="it-IT" dirty="0"/>
          </a:p>
        </p:txBody>
      </p:sp>
      <p:sp>
        <p:nvSpPr>
          <p:cNvPr id="3" name="Segnaposto contenuto 2"/>
          <p:cNvSpPr>
            <a:spLocks noGrp="1"/>
          </p:cNvSpPr>
          <p:nvPr>
            <p:ph idx="1"/>
          </p:nvPr>
        </p:nvSpPr>
        <p:spPr>
          <a:xfrm>
            <a:off x="2011680" y="2133600"/>
            <a:ext cx="9492932" cy="3777622"/>
          </a:xfrm>
        </p:spPr>
        <p:txBody>
          <a:bodyPr>
            <a:normAutofit/>
          </a:bodyPr>
          <a:lstStyle/>
          <a:p>
            <a:pPr marL="0" indent="0" algn="just">
              <a:buNone/>
            </a:pPr>
            <a:r>
              <a:rPr lang="it-IT" sz="2800" dirty="0">
                <a:solidFill>
                  <a:schemeClr val="tx1"/>
                </a:solidFill>
              </a:rPr>
              <a:t>…….alla lettera f comma 4 art 3………..</a:t>
            </a:r>
          </a:p>
          <a:p>
            <a:pPr marL="0" indent="0" algn="just">
              <a:buNone/>
            </a:pPr>
            <a:endParaRPr lang="it-IT" sz="2800" dirty="0">
              <a:solidFill>
                <a:schemeClr val="tx1"/>
              </a:solidFill>
            </a:endParaRPr>
          </a:p>
          <a:p>
            <a:pPr marL="0" indent="0" algn="just">
              <a:buNone/>
            </a:pPr>
            <a:r>
              <a:rPr lang="it-IT" sz="2800" dirty="0">
                <a:solidFill>
                  <a:schemeClr val="tx1"/>
                </a:solidFill>
              </a:rPr>
              <a:t>…….fermi restando i requisiti che garantiscono l’accessibilità e la mobilità interna, </a:t>
            </a:r>
            <a:r>
              <a:rPr lang="it-IT" sz="2800" u="sng" dirty="0">
                <a:solidFill>
                  <a:schemeClr val="tx1"/>
                </a:solidFill>
              </a:rPr>
              <a:t>non sono previsti in via generale requisiti strutturali, se non quelli minimi previsti dalle norme per le case di civile abitazione</a:t>
            </a:r>
            <a:r>
              <a:rPr lang="it-IT" sz="2800" dirty="0" err="1">
                <a:solidFill>
                  <a:schemeClr val="tx1"/>
                </a:solidFill>
              </a:rPr>
              <a:t>…</a:t>
            </a:r>
            <a:r>
              <a:rPr lang="it-IT" sz="2800" dirty="0">
                <a:solidFill>
                  <a:schemeClr val="tx1"/>
                </a:solidFill>
              </a:rPr>
              <a:t>.</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1050785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8642" y="528576"/>
            <a:ext cx="10484335" cy="1888084"/>
          </a:xfrm>
        </p:spPr>
        <p:txBody>
          <a:bodyPr>
            <a:normAutofit fontScale="90000"/>
          </a:bodyPr>
          <a:lstStyle/>
          <a:p>
            <a:pPr algn="ctr"/>
            <a:r>
              <a:rPr lang="it-IT" b="1" dirty="0">
                <a:solidFill>
                  <a:srgbClr val="C00000"/>
                </a:solidFill>
              </a:rPr>
              <a:t>COSA POSSIAMO FARE TUTTI INSIEME?</a:t>
            </a:r>
            <a:br>
              <a:rPr lang="it-IT" b="1" dirty="0">
                <a:solidFill>
                  <a:srgbClr val="C00000"/>
                </a:solidFill>
              </a:rPr>
            </a:br>
            <a:br>
              <a:rPr lang="it-IT" b="1" dirty="0">
                <a:solidFill>
                  <a:srgbClr val="C00000"/>
                </a:solidFill>
              </a:rPr>
            </a:br>
            <a:r>
              <a:rPr lang="it-IT" dirty="0"/>
              <a:t>AIUTARE LE PERSONE CON DISABILITA’ INTELLETTIVE A RENDERE CONCRETO IL LORO SLOGAN</a:t>
            </a:r>
          </a:p>
        </p:txBody>
      </p:sp>
      <p:sp>
        <p:nvSpPr>
          <p:cNvPr id="3" name="Segnaposto contenuto 2"/>
          <p:cNvSpPr>
            <a:spLocks noGrp="1"/>
          </p:cNvSpPr>
          <p:nvPr>
            <p:ph idx="1"/>
          </p:nvPr>
        </p:nvSpPr>
        <p:spPr>
          <a:xfrm>
            <a:off x="2138836" y="2611272"/>
            <a:ext cx="8915400" cy="3777622"/>
          </a:xfrm>
        </p:spPr>
        <p:txBody>
          <a:bodyPr>
            <a:normAutofit/>
          </a:bodyPr>
          <a:lstStyle/>
          <a:p>
            <a:pPr marL="0" indent="0" algn="ctr">
              <a:buNone/>
            </a:pPr>
            <a:r>
              <a:rPr lang="it-IT" sz="6000" b="1" dirty="0"/>
              <a:t>LIBERI DI SCEGLIERE, LIBERI DI PARTECIPARE, CON IL CORAGGIO DI CAMBIARE IL MONDO!!</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72527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C00000"/>
                </a:solidFill>
              </a:rPr>
              <a:t>RICHIAMI ALLA COSTITUZIONE ITALIANA</a:t>
            </a:r>
          </a:p>
        </p:txBody>
      </p:sp>
      <p:sp>
        <p:nvSpPr>
          <p:cNvPr id="3" name="Segnaposto contenuto 2"/>
          <p:cNvSpPr>
            <a:spLocks noGrp="1"/>
          </p:cNvSpPr>
          <p:nvPr>
            <p:ph idx="1"/>
          </p:nvPr>
        </p:nvSpPr>
        <p:spPr/>
        <p:txBody>
          <a:bodyPr>
            <a:noAutofit/>
          </a:bodyPr>
          <a:lstStyle/>
          <a:p>
            <a:pPr algn="just"/>
            <a:r>
              <a:rPr lang="it-IT" sz="2400" dirty="0">
                <a:solidFill>
                  <a:schemeClr val="tx1"/>
                </a:solidFill>
              </a:rPr>
              <a:t>Art 2: riconosce e garantisce i diritti inviolabili dell'uomo;</a:t>
            </a:r>
          </a:p>
          <a:p>
            <a:pPr algn="just"/>
            <a:r>
              <a:rPr lang="it-IT" sz="2400" dirty="0">
                <a:solidFill>
                  <a:schemeClr val="tx1"/>
                </a:solidFill>
              </a:rPr>
              <a:t>Art 3: pari dignità sociale e uguaglianza;</a:t>
            </a:r>
          </a:p>
          <a:p>
            <a:pPr algn="just"/>
            <a:r>
              <a:rPr lang="it-IT" sz="2400" dirty="0">
                <a:solidFill>
                  <a:schemeClr val="tx1"/>
                </a:solidFill>
              </a:rPr>
              <a:t>Art 30: diritti e doveri dei genitori. In particolare» nei casi di incapacità dei genitori, la legge provvede a che siano assolti i loro compiti».</a:t>
            </a:r>
          </a:p>
          <a:p>
            <a:pPr algn="just"/>
            <a:r>
              <a:rPr lang="it-IT" sz="2400" dirty="0">
                <a:solidFill>
                  <a:schemeClr val="tx1"/>
                </a:solidFill>
              </a:rPr>
              <a:t>Art 32: tutela la salute come fondamentale diritto dell’individuo e interesse della collettività</a:t>
            </a:r>
          </a:p>
          <a:p>
            <a:pPr algn="just"/>
            <a:r>
              <a:rPr lang="it-IT" sz="2400" dirty="0">
                <a:solidFill>
                  <a:schemeClr val="tx1"/>
                </a:solidFill>
              </a:rPr>
              <a:t>Art 38: gli inabili ed i minorati hanno diritto all’educazione e all’avviamento professionale</a:t>
            </a:r>
            <a:r>
              <a:rPr lang="it-IT" sz="2400" dirty="0"/>
              <a:t>.</a:t>
            </a:r>
          </a:p>
          <a:p>
            <a:pPr algn="just">
              <a:buNone/>
            </a:pPr>
            <a:endParaRPr lang="it-IT" sz="2400" dirty="0"/>
          </a:p>
        </p:txBody>
      </p:sp>
      <p:pic>
        <p:nvPicPr>
          <p:cNvPr id="44034" name="Picture 2" descr="Risultati immagini per costituzione italian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59807" y="313899"/>
            <a:ext cx="2458636" cy="1229318"/>
          </a:xfrm>
          <a:prstGeom prst="rect">
            <a:avLst/>
          </a:prstGeom>
          <a:noFill/>
        </p:spPr>
      </p:pic>
      <p:pic>
        <p:nvPicPr>
          <p:cNvPr id="5" name="Immagine 4" descr="60anffas_condensato.png"/>
          <p:cNvPicPr>
            <a:picLocks noChangeAspect="1"/>
          </p:cNvPicPr>
          <p:nvPr/>
        </p:nvPicPr>
        <p:blipFill>
          <a:blip r:embed="rId3"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238410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solidFill>
                  <a:srgbClr val="C00000"/>
                </a:solidFill>
              </a:rPr>
              <a:t>RICHIAMI ALLA CARTA DEI DIRITTI FONDAMENTALI DELL’UNIONE EUROPEA</a:t>
            </a:r>
          </a:p>
        </p:txBody>
      </p:sp>
      <p:sp>
        <p:nvSpPr>
          <p:cNvPr id="3" name="Segnaposto contenuto 2"/>
          <p:cNvSpPr>
            <a:spLocks noGrp="1"/>
          </p:cNvSpPr>
          <p:nvPr>
            <p:ph idx="1"/>
          </p:nvPr>
        </p:nvSpPr>
        <p:spPr/>
        <p:txBody>
          <a:bodyPr>
            <a:normAutofit/>
          </a:bodyPr>
          <a:lstStyle/>
          <a:p>
            <a:r>
              <a:rPr lang="it-IT" sz="2800" dirty="0">
                <a:solidFill>
                  <a:schemeClr val="tx1"/>
                </a:solidFill>
              </a:rPr>
              <a:t>Art 24: diritti del bambino</a:t>
            </a:r>
          </a:p>
          <a:p>
            <a:r>
              <a:rPr lang="it-IT" sz="2800" dirty="0">
                <a:solidFill>
                  <a:schemeClr val="tx1"/>
                </a:solidFill>
              </a:rPr>
              <a:t>Art 26: riconosce e rispetta il diritto dei disabili di beneficiare di misure intese a garantirne:</a:t>
            </a:r>
          </a:p>
          <a:p>
            <a:pPr>
              <a:buFont typeface="Wingdings" panose="05000000000000000000" pitchFamily="2" charset="2"/>
              <a:buChar char="Ø"/>
            </a:pPr>
            <a:r>
              <a:rPr lang="it-IT" sz="2800" dirty="0">
                <a:solidFill>
                  <a:schemeClr val="tx1"/>
                </a:solidFill>
              </a:rPr>
              <a:t> l’autonomia,</a:t>
            </a:r>
          </a:p>
          <a:p>
            <a:pPr>
              <a:buFont typeface="Wingdings" panose="05000000000000000000" pitchFamily="2" charset="2"/>
              <a:buChar char="Ø"/>
            </a:pPr>
            <a:r>
              <a:rPr lang="it-IT" sz="2800" dirty="0">
                <a:solidFill>
                  <a:schemeClr val="tx1"/>
                </a:solidFill>
              </a:rPr>
              <a:t> l’inserimento sociale</a:t>
            </a:r>
          </a:p>
          <a:p>
            <a:pPr>
              <a:buFont typeface="Wingdings" panose="05000000000000000000" pitchFamily="2" charset="2"/>
              <a:buChar char="Ø"/>
            </a:pPr>
            <a:r>
              <a:rPr lang="it-IT" sz="2800" dirty="0">
                <a:solidFill>
                  <a:schemeClr val="tx1"/>
                </a:solidFill>
              </a:rPr>
              <a:t> l’inserimento professionale</a:t>
            </a:r>
          </a:p>
          <a:p>
            <a:pPr>
              <a:buFont typeface="Wingdings" panose="05000000000000000000" pitchFamily="2" charset="2"/>
              <a:buChar char="Ø"/>
            </a:pPr>
            <a:r>
              <a:rPr lang="it-IT" sz="2800" dirty="0">
                <a:solidFill>
                  <a:schemeClr val="tx1"/>
                </a:solidFill>
              </a:rPr>
              <a:t> la partecipazione alla vita della comunità.</a:t>
            </a:r>
          </a:p>
        </p:txBody>
      </p:sp>
      <p:sp>
        <p:nvSpPr>
          <p:cNvPr id="43010" name="AutoShape 2" descr="Risultati immagini per ue"/>
          <p:cNvSpPr>
            <a:spLocks noChangeAspect="1" noChangeArrowheads="1"/>
          </p:cNvSpPr>
          <p:nvPr/>
        </p:nvSpPr>
        <p:spPr bwMode="auto">
          <a:xfrm>
            <a:off x="155575" y="-2278063"/>
            <a:ext cx="6991350" cy="47529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3012" name="AutoShape 4" descr="Risultati immagini per ue"/>
          <p:cNvSpPr>
            <a:spLocks noChangeAspect="1" noChangeArrowheads="1"/>
          </p:cNvSpPr>
          <p:nvPr/>
        </p:nvSpPr>
        <p:spPr bwMode="auto">
          <a:xfrm>
            <a:off x="155575" y="-2278063"/>
            <a:ext cx="6991350" cy="47529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3014" name="AutoShape 6" descr="Risultati immagini per ue"/>
          <p:cNvSpPr>
            <a:spLocks noChangeAspect="1" noChangeArrowheads="1"/>
          </p:cNvSpPr>
          <p:nvPr/>
        </p:nvSpPr>
        <p:spPr bwMode="auto">
          <a:xfrm>
            <a:off x="155575" y="-2278063"/>
            <a:ext cx="6991350" cy="47529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3016" name="Picture 8" descr="Risultati immagini per ue"/>
          <p:cNvPicPr>
            <a:picLocks noChangeAspect="1" noChangeArrowheads="1"/>
          </p:cNvPicPr>
          <p:nvPr/>
        </p:nvPicPr>
        <p:blipFill>
          <a:blip r:embed="rId2" cstate="print"/>
          <a:srcRect/>
          <a:stretch>
            <a:fillRect/>
          </a:stretch>
        </p:blipFill>
        <p:spPr bwMode="auto">
          <a:xfrm>
            <a:off x="218365" y="2802620"/>
            <a:ext cx="2288320" cy="1555683"/>
          </a:xfrm>
          <a:prstGeom prst="rect">
            <a:avLst/>
          </a:prstGeom>
          <a:noFill/>
        </p:spPr>
      </p:pic>
      <p:pic>
        <p:nvPicPr>
          <p:cNvPr id="8" name="Immagine 7" descr="60anffas_condensato.png"/>
          <p:cNvPicPr>
            <a:picLocks noChangeAspect="1"/>
          </p:cNvPicPr>
          <p:nvPr/>
        </p:nvPicPr>
        <p:blipFill>
          <a:blip r:embed="rId3"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175581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34286"/>
          </a:xfrm>
        </p:spPr>
        <p:txBody>
          <a:bodyPr>
            <a:noAutofit/>
          </a:bodyPr>
          <a:lstStyle/>
          <a:p>
            <a:pPr algn="ctr"/>
            <a:r>
              <a:rPr lang="it-IT" b="1" dirty="0">
                <a:solidFill>
                  <a:srgbClr val="C00000"/>
                </a:solidFill>
              </a:rPr>
              <a:t>RICHIAMI ALLA </a:t>
            </a:r>
            <a:br>
              <a:rPr lang="it-IT" b="1" dirty="0">
                <a:solidFill>
                  <a:srgbClr val="C00000"/>
                </a:solidFill>
              </a:rPr>
            </a:br>
            <a:r>
              <a:rPr lang="it-IT" b="1" dirty="0">
                <a:solidFill>
                  <a:srgbClr val="C00000"/>
                </a:solidFill>
              </a:rPr>
              <a:t>CONVENZIONE ONU</a:t>
            </a:r>
          </a:p>
        </p:txBody>
      </p:sp>
      <p:sp>
        <p:nvSpPr>
          <p:cNvPr id="3" name="Segnaposto contenuto 2"/>
          <p:cNvSpPr>
            <a:spLocks noGrp="1"/>
          </p:cNvSpPr>
          <p:nvPr>
            <p:ph idx="1"/>
          </p:nvPr>
        </p:nvSpPr>
        <p:spPr>
          <a:xfrm>
            <a:off x="1296538" y="2251880"/>
            <a:ext cx="9617218" cy="3537068"/>
          </a:xfrm>
        </p:spPr>
        <p:txBody>
          <a:bodyPr>
            <a:noAutofit/>
          </a:bodyPr>
          <a:lstStyle/>
          <a:p>
            <a:pPr algn="just"/>
            <a:r>
              <a:rPr lang="it-IT" sz="2800" dirty="0">
                <a:solidFill>
                  <a:schemeClr val="tx1"/>
                </a:solidFill>
              </a:rPr>
              <a:t>Art 3: Il rispetto per la dignità intrinseca, l’autonomia individuale - la libertà di compiere le proprie scelte – l’indipendenza delle persone; - La non-discriminazione - la piena ed effettiva partecipazione e inclusione all’interno della società - </a:t>
            </a:r>
            <a:r>
              <a:rPr lang="it-IT" sz="2800" b="1" u="sng" dirty="0">
                <a:solidFill>
                  <a:schemeClr val="tx1"/>
                </a:solidFill>
              </a:rPr>
              <a:t>il rispetto per la differenza e l’accettazione delle persone con disabilità come parte della diversità umana e dell’umanità stessa- </a:t>
            </a:r>
            <a:r>
              <a:rPr lang="it-IT" sz="2800" dirty="0">
                <a:solidFill>
                  <a:schemeClr val="tx1"/>
                </a:solidFill>
              </a:rPr>
              <a:t>la parità di opportunità - l’accessibilità;</a:t>
            </a:r>
          </a:p>
        </p:txBody>
      </p:sp>
      <p:pic>
        <p:nvPicPr>
          <p:cNvPr id="41986" name="Picture 2" descr="Immagine correlata"/>
          <p:cNvPicPr>
            <a:picLocks noChangeAspect="1" noChangeArrowheads="1"/>
          </p:cNvPicPr>
          <p:nvPr/>
        </p:nvPicPr>
        <p:blipFill>
          <a:blip r:embed="rId2" cstate="print"/>
          <a:srcRect/>
          <a:stretch>
            <a:fillRect/>
          </a:stretch>
        </p:blipFill>
        <p:spPr bwMode="auto">
          <a:xfrm>
            <a:off x="8789272" y="191069"/>
            <a:ext cx="1817076" cy="1541486"/>
          </a:xfrm>
          <a:prstGeom prst="rect">
            <a:avLst/>
          </a:prstGeom>
          <a:noFill/>
        </p:spPr>
      </p:pic>
      <p:pic>
        <p:nvPicPr>
          <p:cNvPr id="5" name="Immagine 4" descr="60anffas_condensato.png"/>
          <p:cNvPicPr>
            <a:picLocks noChangeAspect="1"/>
          </p:cNvPicPr>
          <p:nvPr/>
        </p:nvPicPr>
        <p:blipFill>
          <a:blip r:embed="rId3"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29582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76413" y="808522"/>
            <a:ext cx="10272579" cy="5746282"/>
          </a:xfrm>
        </p:spPr>
        <p:txBody>
          <a:bodyPr>
            <a:normAutofit fontScale="92500" lnSpcReduction="10000"/>
          </a:bodyPr>
          <a:lstStyle/>
          <a:p>
            <a:pPr algn="just"/>
            <a:r>
              <a:rPr lang="it-IT" sz="2800" dirty="0">
                <a:solidFill>
                  <a:schemeClr val="tx1"/>
                </a:solidFill>
              </a:rPr>
              <a:t>Art 19: Vita autonoma ed inclusione nella comunità: </a:t>
            </a:r>
            <a:r>
              <a:rPr lang="it-IT" sz="2800" b="1" i="1" u="sng" dirty="0">
                <a:solidFill>
                  <a:schemeClr val="tx1"/>
                </a:solidFill>
              </a:rPr>
              <a:t>a vivere nella comunità, facilitando la piena inclusione e partecipazione all’interno della comunità, anche assicurando che: a la possibilità di scegliere, sulla base di eguaglianza con gli altri, il proprio luogo di residenza e dove e con chi vivere e non siano obbligate a vivere in una particolare sistemazione abitativa</a:t>
            </a:r>
            <a:r>
              <a:rPr lang="it-IT" sz="2800" dirty="0">
                <a:solidFill>
                  <a:schemeClr val="tx1"/>
                </a:solidFill>
              </a:rPr>
              <a:t>; l’ accesso ad una serie di servizi di sostegno domiciliare, residenziale o di comunità, compresa l’assistenza Personale necessaria per permettere loro di vivere all’interno della comunità e di inserirsi al suo interno e impedire che esse siano isolate o vittime di segregazione; i servizi e le strutture comunitarie destinate a tutta la popolazione siano messe a disposizione, su base di eguaglianza con gli altri, delle persone con disabilità e siano adatti ai loro bisogni.</a:t>
            </a:r>
          </a:p>
          <a:p>
            <a:endParaRPr lang="it-IT" dirty="0"/>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91650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8274" y="542224"/>
            <a:ext cx="8911687" cy="1280890"/>
          </a:xfrm>
        </p:spPr>
        <p:txBody>
          <a:bodyPr/>
          <a:lstStyle/>
          <a:p>
            <a:pPr algn="ctr"/>
            <a:r>
              <a:rPr lang="it-IT" b="1" dirty="0">
                <a:solidFill>
                  <a:srgbClr val="C00000"/>
                </a:solidFill>
              </a:rPr>
              <a:t>LE FINALITA’ DELLA LEGGE 112</a:t>
            </a:r>
          </a:p>
        </p:txBody>
      </p:sp>
      <p:sp>
        <p:nvSpPr>
          <p:cNvPr id="3" name="Segnaposto contenuto 2"/>
          <p:cNvSpPr>
            <a:spLocks noGrp="1"/>
          </p:cNvSpPr>
          <p:nvPr>
            <p:ph idx="1"/>
          </p:nvPr>
        </p:nvSpPr>
        <p:spPr>
          <a:xfrm>
            <a:off x="2424545" y="1717964"/>
            <a:ext cx="9080067" cy="4193258"/>
          </a:xfrm>
        </p:spPr>
        <p:txBody>
          <a:bodyPr>
            <a:normAutofit/>
          </a:bodyPr>
          <a:lstStyle/>
          <a:p>
            <a:r>
              <a:rPr lang="it-IT" sz="2400" b="1" dirty="0">
                <a:solidFill>
                  <a:schemeClr val="tx1"/>
                </a:solidFill>
              </a:rPr>
              <a:t>Art.1 comma 1</a:t>
            </a:r>
            <a:r>
              <a:rPr lang="it-IT" sz="2400" dirty="0">
                <a:solidFill>
                  <a:schemeClr val="tx1"/>
                </a:solidFill>
              </a:rPr>
              <a:t> stabilisce la prioritaria finalità di:</a:t>
            </a:r>
          </a:p>
          <a:p>
            <a:pPr marL="0" indent="0">
              <a:buNone/>
            </a:pPr>
            <a:endParaRPr lang="it-IT" dirty="0">
              <a:solidFill>
                <a:schemeClr val="tx1"/>
              </a:solidFill>
            </a:endParaRPr>
          </a:p>
          <a:p>
            <a:pPr marL="0" indent="0">
              <a:buNone/>
            </a:pPr>
            <a:r>
              <a:rPr lang="it-IT" sz="4400" dirty="0">
                <a:solidFill>
                  <a:schemeClr val="tx1"/>
                </a:solidFill>
              </a:rPr>
              <a:t>Favorire il benessere, l'autonomia e la piena inclusione sociale della persona con disabilità</a:t>
            </a:r>
          </a:p>
          <a:p>
            <a:pPr marL="0" indent="0">
              <a:buNone/>
            </a:pPr>
            <a:endParaRPr lang="it-IT" dirty="0">
              <a:solidFill>
                <a:schemeClr val="tx1"/>
              </a:solidFill>
            </a:endParaRP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3745888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137" y="596815"/>
            <a:ext cx="8911687" cy="1280890"/>
          </a:xfrm>
        </p:spPr>
        <p:txBody>
          <a:bodyPr/>
          <a:lstStyle/>
          <a:p>
            <a:pPr algn="ctr"/>
            <a:r>
              <a:rPr lang="it-IT" b="1" dirty="0">
                <a:solidFill>
                  <a:srgbClr val="C00000"/>
                </a:solidFill>
              </a:rPr>
              <a:t>FINALITA’</a:t>
            </a:r>
          </a:p>
        </p:txBody>
      </p:sp>
      <p:sp>
        <p:nvSpPr>
          <p:cNvPr id="3" name="Segnaposto contenuto 2"/>
          <p:cNvSpPr>
            <a:spLocks noGrp="1"/>
          </p:cNvSpPr>
          <p:nvPr>
            <p:ph idx="1"/>
          </p:nvPr>
        </p:nvSpPr>
        <p:spPr>
          <a:xfrm>
            <a:off x="1405288" y="1448531"/>
            <a:ext cx="10045184" cy="5143338"/>
          </a:xfrm>
        </p:spPr>
        <p:txBody>
          <a:bodyPr>
            <a:noAutofit/>
          </a:bodyPr>
          <a:lstStyle/>
          <a:p>
            <a:pPr marL="0" indent="0" algn="just">
              <a:buNone/>
            </a:pPr>
            <a:r>
              <a:rPr lang="it-IT" sz="2200" b="1" dirty="0"/>
              <a:t>Art.1 comma 2:</a:t>
            </a:r>
          </a:p>
          <a:p>
            <a:pPr marL="0" indent="0" algn="just">
              <a:buNone/>
            </a:pPr>
            <a:r>
              <a:rPr lang="it-IT" sz="2200" dirty="0"/>
              <a:t>1</a:t>
            </a:r>
            <a:r>
              <a:rPr lang="it-IT" sz="2200" dirty="0">
                <a:solidFill>
                  <a:schemeClr val="tx1"/>
                </a:solidFill>
              </a:rPr>
              <a:t>. prevedere misure di assistenza, cura e protezione nel superiore interesse delle </a:t>
            </a:r>
            <a:r>
              <a:rPr lang="it-IT" sz="2200" dirty="0" err="1">
                <a:solidFill>
                  <a:schemeClr val="tx1"/>
                </a:solidFill>
              </a:rPr>
              <a:t>PcD</a:t>
            </a:r>
            <a:r>
              <a:rPr lang="it-IT" sz="2200" dirty="0">
                <a:solidFill>
                  <a:schemeClr val="tx1"/>
                </a:solidFill>
              </a:rPr>
              <a:t> grave, non determinata dal naturale invecchiamento o da patologie connesse alla senilità: </a:t>
            </a:r>
          </a:p>
          <a:p>
            <a:pPr marL="514350" indent="-514350" algn="just">
              <a:buAutoNum type="alphaLcPeriod"/>
            </a:pPr>
            <a:r>
              <a:rPr lang="it-IT" sz="2200" dirty="0">
                <a:solidFill>
                  <a:schemeClr val="tx1"/>
                </a:solidFill>
              </a:rPr>
              <a:t>prive di sostegno genitoriale in quanto mancanti di entrambi i genitori;</a:t>
            </a:r>
          </a:p>
          <a:p>
            <a:pPr marL="514350" indent="-514350" algn="just">
              <a:buAutoNum type="alphaLcPeriod"/>
            </a:pPr>
            <a:r>
              <a:rPr lang="it-IT" sz="2200" dirty="0">
                <a:solidFill>
                  <a:schemeClr val="tx1"/>
                </a:solidFill>
              </a:rPr>
              <a:t>con genitori o non in grado di fornire adeguato sostegno genitoriale, o in vista del venire meno del sostegno familiare, attraverso una progressiva presa in carico già durante l’esistenza in vita dei genitori;</a:t>
            </a:r>
          </a:p>
          <a:p>
            <a:pPr marL="0" indent="0" algn="just">
              <a:buNone/>
            </a:pPr>
            <a:r>
              <a:rPr lang="it-IT" sz="2200" dirty="0">
                <a:solidFill>
                  <a:schemeClr val="tx1"/>
                </a:solidFill>
              </a:rPr>
              <a:t>2. evitare l’istituzionalizzazione ed attivare percorsi di deistituzionalizzazione</a:t>
            </a:r>
          </a:p>
          <a:p>
            <a:pPr marL="0" indent="0" algn="just">
              <a:buNone/>
            </a:pPr>
            <a:r>
              <a:rPr lang="it-IT" sz="2200" dirty="0">
                <a:solidFill>
                  <a:schemeClr val="tx1"/>
                </a:solidFill>
              </a:rPr>
              <a:t>3. favorire il coinvolgimento dei soggetti interessati (la </a:t>
            </a:r>
            <a:r>
              <a:rPr lang="it-IT" sz="2200" dirty="0" err="1">
                <a:solidFill>
                  <a:schemeClr val="tx1"/>
                </a:solidFill>
              </a:rPr>
              <a:t>Pcd</a:t>
            </a:r>
            <a:r>
              <a:rPr lang="it-IT" sz="2200" dirty="0">
                <a:solidFill>
                  <a:schemeClr val="tx1"/>
                </a:solidFill>
              </a:rPr>
              <a:t>) nel Progetto individuale nel rispetto delle volontà della </a:t>
            </a:r>
            <a:r>
              <a:rPr lang="it-IT" sz="2200" dirty="0" err="1">
                <a:solidFill>
                  <a:schemeClr val="tx1"/>
                </a:solidFill>
              </a:rPr>
              <a:t>PcD</a:t>
            </a:r>
            <a:r>
              <a:rPr lang="it-IT" sz="2200" dirty="0">
                <a:solidFill>
                  <a:schemeClr val="tx1"/>
                </a:solidFill>
              </a:rPr>
              <a:t> stessa.</a:t>
            </a:r>
          </a:p>
        </p:txBody>
      </p:sp>
      <p:pic>
        <p:nvPicPr>
          <p:cNvPr id="4" name="Immagine 3" descr="60anffas_condensato.png"/>
          <p:cNvPicPr>
            <a:picLocks noChangeAspect="1"/>
          </p:cNvPicPr>
          <p:nvPr/>
        </p:nvPicPr>
        <p:blipFill>
          <a:blip r:embed="rId2" cstate="print"/>
          <a:stretch>
            <a:fillRect/>
          </a:stretch>
        </p:blipFill>
        <p:spPr>
          <a:xfrm>
            <a:off x="10602655" y="0"/>
            <a:ext cx="1589345" cy="554505"/>
          </a:xfrm>
          <a:prstGeom prst="rect">
            <a:avLst/>
          </a:prstGeom>
        </p:spPr>
      </p:pic>
    </p:spTree>
    <p:extLst>
      <p:ext uri="{BB962C8B-B14F-4D97-AF65-F5344CB8AC3E}">
        <p14:creationId xmlns:p14="http://schemas.microsoft.com/office/powerpoint/2010/main" val="4139665326"/>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711</TotalTime>
  <Words>3821</Words>
  <Application>Microsoft Office PowerPoint</Application>
  <PresentationFormat>Widescreen</PresentationFormat>
  <Paragraphs>173</Paragraphs>
  <Slides>37</Slides>
  <Notes>0</Notes>
  <HiddenSlides>1</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37</vt:i4>
      </vt:variant>
    </vt:vector>
  </HeadingPairs>
  <TitlesOfParts>
    <vt:vector size="47" baseType="lpstr">
      <vt:lpstr>Arial</vt:lpstr>
      <vt:lpstr>Berlin Sans FB</vt:lpstr>
      <vt:lpstr>Calibri</vt:lpstr>
      <vt:lpstr>Century Gothic</vt:lpstr>
      <vt:lpstr>Times New Roman</vt:lpstr>
      <vt:lpstr>Verdana</vt:lpstr>
      <vt:lpstr>Wingdings</vt:lpstr>
      <vt:lpstr>Wingdings 2</vt:lpstr>
      <vt:lpstr>Wingdings 3</vt:lpstr>
      <vt:lpstr>Filo</vt:lpstr>
      <vt:lpstr>  I contenuti della Legge 112/16 e del Decreto attuativo 23/11/16</vt:lpstr>
      <vt:lpstr>Legge n. 112/2016 e cambio di paradigma</vt:lpstr>
      <vt:lpstr>Nuovo paradigma imperniato sulla CRPD</vt:lpstr>
      <vt:lpstr>RICHIAMI ALLA COSTITUZIONE ITALIANA</vt:lpstr>
      <vt:lpstr>RICHIAMI ALLA CARTA DEI DIRITTI FONDAMENTALI DELL’UNIONE EUROPEA</vt:lpstr>
      <vt:lpstr>RICHIAMI ALLA  CONVENZIONE ONU</vt:lpstr>
      <vt:lpstr>Presentazione standard di PowerPoint</vt:lpstr>
      <vt:lpstr>LE FINALITA’ DELLA LEGGE 112</vt:lpstr>
      <vt:lpstr>FINALITA’</vt:lpstr>
      <vt:lpstr>Struttura della Legge n. 112/2016 </vt:lpstr>
      <vt:lpstr>Art 1 Legge n. 112/2016: i beneficiari </vt:lpstr>
      <vt:lpstr> Misure finanziabili col Fondo della 112/16                                                 (come declinate dal D.M. 23.11.2016)  </vt:lpstr>
      <vt:lpstr> Misure di intervento ed art. 14 Legge n. 328/00</vt:lpstr>
      <vt:lpstr>Presentazione standard di PowerPoint</vt:lpstr>
      <vt:lpstr>Presentazione standard di PowerPoint</vt:lpstr>
      <vt:lpstr>Presentazione standard di PowerPoint</vt:lpstr>
      <vt:lpstr>Presentazione standard di PowerPoint</vt:lpstr>
      <vt:lpstr>ART. 3 comma 1Legge n. 112/2016                               ISTITUZIONE DEL FONDO «fondo per l’assistenza alle persone con disabilità grave prive del sostegno familiare»</vt:lpstr>
      <vt:lpstr>LE RISORSE</vt:lpstr>
      <vt:lpstr>Decreto attuativo 23 novembre 2016  </vt:lpstr>
      <vt:lpstr>ART. 3 comma 3 Legge n. 112/2016     COMPITI DELLE REGIONI  </vt:lpstr>
      <vt:lpstr>ART. 4 comma 3 Legge n. 112/2016 INTERVENTI DI SUSSIDIARIETA’ </vt:lpstr>
      <vt:lpstr>ELEMENTI RILEVANTI ED INNOVATIVI DEL DECRETO ATTUATIVO 23.11.2016 </vt:lpstr>
      <vt:lpstr>ART. 2 D.M. : VALUTAZIONE MULTIDIMENSIONALE E PROGETTO PERSONALIZZATO </vt:lpstr>
      <vt:lpstr>………. Approfondisce ancora </vt:lpstr>
      <vt:lpstr>……. E Approfondisce ancora </vt:lpstr>
      <vt:lpstr>Presentazione standard di PowerPoint</vt:lpstr>
      <vt:lpstr>Presentazione standard di PowerPoint</vt:lpstr>
      <vt:lpstr>Il CASE MANAGER e l’attuazione del progetto                                  ( ART. 2 D.M. 23.11.2016)</vt:lpstr>
      <vt:lpstr>Budget di progetto (ART. 2 D.M.) </vt:lpstr>
      <vt:lpstr>Giusta allocazione delle risorse per progetto </vt:lpstr>
      <vt:lpstr> </vt:lpstr>
      <vt:lpstr>Presentazione standard di PowerPoint</vt:lpstr>
      <vt:lpstr>Art 3 comma 4: tipologie abitative </vt:lpstr>
      <vt:lpstr>……..Esse inoltre...devono </vt:lpstr>
      <vt:lpstr>……sui requisiti </vt:lpstr>
      <vt:lpstr>COSA POSSIAMO FARE TUTTI INSIEME?  AIUTARE LE PERSONE CON DISABILITA’ INTELLETTIVE A RENDERE CONCRETO IL LORO SLOGAN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LEGGE 112/2016</dc:title>
  <dc:creator>roberto speziale</dc:creator>
  <cp:lastModifiedBy> </cp:lastModifiedBy>
  <cp:revision>66</cp:revision>
  <dcterms:created xsi:type="dcterms:W3CDTF">2017-03-14T08:00:46Z</dcterms:created>
  <dcterms:modified xsi:type="dcterms:W3CDTF">2018-11-08T08:00:53Z</dcterms:modified>
</cp:coreProperties>
</file>